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2" r:id="rId2"/>
    <p:sldId id="259" r:id="rId3"/>
    <p:sldId id="260" r:id="rId4"/>
    <p:sldId id="263" r:id="rId5"/>
    <p:sldId id="257" r:id="rId6"/>
    <p:sldId id="265" r:id="rId7"/>
    <p:sldId id="261" r:id="rId8"/>
    <p:sldId id="262" r:id="rId9"/>
    <p:sldId id="266" r:id="rId10"/>
    <p:sldId id="272" r:id="rId11"/>
    <p:sldId id="274" r:id="rId12"/>
    <p:sldId id="269" r:id="rId13"/>
    <p:sldId id="271" r:id="rId14"/>
    <p:sldId id="273" r:id="rId15"/>
    <p:sldId id="280" r:id="rId16"/>
    <p:sldId id="270" r:id="rId17"/>
    <p:sldId id="276" r:id="rId18"/>
    <p:sldId id="275" r:id="rId19"/>
    <p:sldId id="278" r:id="rId20"/>
    <p:sldId id="277" r:id="rId21"/>
    <p:sldId id="279" r:id="rId22"/>
    <p:sldId id="281" r:id="rId23"/>
    <p:sldId id="264" r:id="rId24"/>
    <p:sldId id="283" r:id="rId25"/>
    <p:sldId id="284"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2219" autoAdjust="0"/>
  </p:normalViewPr>
  <p:slideViewPr>
    <p:cSldViewPr snapToGrid="0">
      <p:cViewPr varScale="1">
        <p:scale>
          <a:sx n="94" d="100"/>
          <a:sy n="94" d="100"/>
        </p:scale>
        <p:origin x="1116" y="90"/>
      </p:cViewPr>
      <p:guideLst/>
    </p:cSldViewPr>
  </p:slideViewPr>
  <p:notesTextViewPr>
    <p:cViewPr>
      <p:scale>
        <a:sx n="1" d="1"/>
        <a:sy n="1" d="1"/>
      </p:scale>
      <p:origin x="0" y="0"/>
    </p:cViewPr>
  </p:notesTextViewPr>
  <p:sorterViewPr>
    <p:cViewPr>
      <p:scale>
        <a:sx n="100" d="100"/>
        <a:sy n="100" d="100"/>
      </p:scale>
      <p:origin x="0" y="-12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___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zh-CN" altLang="en-US" sz="2800" b="1" dirty="0">
                <a:latin typeface="微软雅黑" panose="020B0503020204020204" pitchFamily="34" charset="-122"/>
                <a:ea typeface="微软雅黑" panose="020B0503020204020204" pitchFamily="34" charset="-122"/>
              </a:rPr>
              <a:t>国内前六大酒店集团</a:t>
            </a:r>
            <a:r>
              <a:rPr lang="zh-CN" altLang="en-US" sz="2800" b="1" baseline="0" dirty="0">
                <a:latin typeface="微软雅黑" panose="020B0503020204020204" pitchFamily="34" charset="-122"/>
                <a:ea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rPr>
              <a:t> 直营店数对比加盟店数</a:t>
            </a:r>
            <a:endParaRPr lang="en-US" altLang="zh-CN" sz="2800" b="1" dirty="0">
              <a:latin typeface="微软雅黑" panose="020B0503020204020204" pitchFamily="34" charset="-122"/>
              <a:ea typeface="微软雅黑" panose="020B0503020204020204" pitchFamily="34" charset="-122"/>
            </a:endParaRPr>
          </a:p>
          <a:p>
            <a:pPr>
              <a:defRPr sz="2800"/>
            </a:pPr>
            <a:r>
              <a:rPr lang="zh-CN" altLang="en-US" sz="2800" b="1" dirty="0">
                <a:latin typeface="微软雅黑" panose="020B0503020204020204" pitchFamily="34" charset="-122"/>
                <a:ea typeface="微软雅黑" panose="020B0503020204020204" pitchFamily="34" charset="-122"/>
              </a:rPr>
              <a:t> 截至</a:t>
            </a:r>
            <a:r>
              <a:rPr lang="en-US" altLang="zh-CN" sz="2800" b="1" dirty="0">
                <a:latin typeface="微软雅黑" panose="020B0503020204020204" pitchFamily="34" charset="-122"/>
                <a:ea typeface="微软雅黑" panose="020B0503020204020204" pitchFamily="34" charset="-122"/>
              </a:rPr>
              <a:t>2018</a:t>
            </a:r>
            <a:r>
              <a:rPr lang="zh-CN" altLang="en-US" sz="2800" b="1" dirty="0">
                <a:latin typeface="微软雅黑" panose="020B0503020204020204" pitchFamily="34" charset="-122"/>
                <a:ea typeface="微软雅黑" panose="020B0503020204020204" pitchFamily="34" charset="-122"/>
              </a:rPr>
              <a:t>年底</a:t>
            </a:r>
          </a:p>
        </c:rich>
      </c:tx>
      <c:layout>
        <c:manualLayout>
          <c:xMode val="edge"/>
          <c:yMode val="edge"/>
          <c:x val="0.20262900847680074"/>
          <c:y val="5.3177689725976134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4.2733243754616769E-2"/>
          <c:y val="8.6458060546149532E-2"/>
          <c:w val="0.93743843902743662"/>
          <c:h val="0.69204238094382375"/>
        </c:manualLayout>
      </c:layout>
      <c:barChart>
        <c:barDir val="col"/>
        <c:grouping val="clustered"/>
        <c:varyColors val="0"/>
        <c:ser>
          <c:idx val="0"/>
          <c:order val="0"/>
          <c:tx>
            <c:strRef>
              <c:f>Sheet1!$C$1</c:f>
              <c:strCache>
                <c:ptCount val="1"/>
                <c:pt idx="0">
                  <c:v>总酒店数</c:v>
                </c:pt>
              </c:strCache>
            </c:strRef>
          </c:tx>
          <c:spPr>
            <a:solidFill>
              <a:schemeClr val="accent1"/>
            </a:solidFill>
            <a:ln>
              <a:noFill/>
            </a:ln>
            <a:effectLst/>
          </c:spPr>
          <c:invertIfNegative val="0"/>
          <c:cat>
            <c:strRef>
              <c:f>Sheet1!$B$2:$B$7</c:f>
              <c:strCache>
                <c:ptCount val="6"/>
                <c:pt idx="0">
                  <c:v>锦江</c:v>
                </c:pt>
                <c:pt idx="1">
                  <c:v>华住</c:v>
                </c:pt>
                <c:pt idx="2">
                  <c:v>首旅如家</c:v>
                </c:pt>
                <c:pt idx="3">
                  <c:v>格林</c:v>
                </c:pt>
                <c:pt idx="4">
                  <c:v>东呈（按5：95估算）</c:v>
                </c:pt>
                <c:pt idx="5">
                  <c:v>尚美</c:v>
                </c:pt>
              </c:strCache>
            </c:strRef>
          </c:cat>
          <c:val>
            <c:numRef>
              <c:f>Sheet1!$C$2:$C$7</c:f>
              <c:numCache>
                <c:formatCode>_ * #,##0_ ;_ * \-#,##0_ ;_ * "-"??_ ;_ @_ </c:formatCode>
                <c:ptCount val="6"/>
                <c:pt idx="0">
                  <c:v>7443</c:v>
                </c:pt>
                <c:pt idx="1">
                  <c:v>4230</c:v>
                </c:pt>
                <c:pt idx="2">
                  <c:v>4049</c:v>
                </c:pt>
                <c:pt idx="3">
                  <c:v>2757</c:v>
                </c:pt>
                <c:pt idx="4">
                  <c:v>2247</c:v>
                </c:pt>
                <c:pt idx="5">
                  <c:v>2352</c:v>
                </c:pt>
              </c:numCache>
            </c:numRef>
          </c:val>
          <c:extLst>
            <c:ext xmlns:c16="http://schemas.microsoft.com/office/drawing/2014/chart" uri="{C3380CC4-5D6E-409C-BE32-E72D297353CC}">
              <c16:uniqueId val="{00000000-FAAA-4961-87E1-8FFC46B7BC82}"/>
            </c:ext>
          </c:extLst>
        </c:ser>
        <c:ser>
          <c:idx val="1"/>
          <c:order val="1"/>
          <c:tx>
            <c:strRef>
              <c:f>Sheet1!$D$1</c:f>
              <c:strCache>
                <c:ptCount val="1"/>
                <c:pt idx="0">
                  <c:v>直营店数（L&amp;O）</c:v>
                </c:pt>
              </c:strCache>
            </c:strRef>
          </c:tx>
          <c:spPr>
            <a:solidFill>
              <a:schemeClr val="accent2"/>
            </a:solidFill>
            <a:ln>
              <a:noFill/>
            </a:ln>
            <a:effectLst/>
          </c:spPr>
          <c:invertIfNegative val="0"/>
          <c:cat>
            <c:strRef>
              <c:f>Sheet1!$B$2:$B$7</c:f>
              <c:strCache>
                <c:ptCount val="6"/>
                <c:pt idx="0">
                  <c:v>锦江</c:v>
                </c:pt>
                <c:pt idx="1">
                  <c:v>华住</c:v>
                </c:pt>
                <c:pt idx="2">
                  <c:v>首旅如家</c:v>
                </c:pt>
                <c:pt idx="3">
                  <c:v>格林</c:v>
                </c:pt>
                <c:pt idx="4">
                  <c:v>东呈（按5：95估算）</c:v>
                </c:pt>
                <c:pt idx="5">
                  <c:v>尚美</c:v>
                </c:pt>
              </c:strCache>
            </c:strRef>
          </c:cat>
          <c:val>
            <c:numRef>
              <c:f>Sheet1!$D$2:$D$7</c:f>
              <c:numCache>
                <c:formatCode>_ * #,##0_ ;_ * \-#,##0_ ;_ * "-"??_ ;_ @_ </c:formatCode>
                <c:ptCount val="6"/>
                <c:pt idx="0">
                  <c:v>1012</c:v>
                </c:pt>
                <c:pt idx="1">
                  <c:v>669</c:v>
                </c:pt>
                <c:pt idx="2">
                  <c:v>925</c:v>
                </c:pt>
                <c:pt idx="3">
                  <c:v>29</c:v>
                </c:pt>
                <c:pt idx="4">
                  <c:v>112</c:v>
                </c:pt>
                <c:pt idx="5">
                  <c:v>3</c:v>
                </c:pt>
              </c:numCache>
            </c:numRef>
          </c:val>
          <c:extLst>
            <c:ext xmlns:c16="http://schemas.microsoft.com/office/drawing/2014/chart" uri="{C3380CC4-5D6E-409C-BE32-E72D297353CC}">
              <c16:uniqueId val="{00000001-FAAA-4961-87E1-8FFC46B7BC82}"/>
            </c:ext>
          </c:extLst>
        </c:ser>
        <c:ser>
          <c:idx val="2"/>
          <c:order val="2"/>
          <c:tx>
            <c:strRef>
              <c:f>Sheet1!$F$1</c:f>
              <c:strCache>
                <c:ptCount val="1"/>
                <c:pt idx="0">
                  <c:v>加盟店数(F&amp;M)</c:v>
                </c:pt>
              </c:strCache>
            </c:strRef>
          </c:tx>
          <c:spPr>
            <a:solidFill>
              <a:schemeClr val="accent3"/>
            </a:solidFill>
            <a:ln>
              <a:noFill/>
            </a:ln>
            <a:effectLst/>
          </c:spPr>
          <c:invertIfNegative val="0"/>
          <c:cat>
            <c:strRef>
              <c:f>Sheet1!$B$2:$B$7</c:f>
              <c:strCache>
                <c:ptCount val="6"/>
                <c:pt idx="0">
                  <c:v>锦江</c:v>
                </c:pt>
                <c:pt idx="1">
                  <c:v>华住</c:v>
                </c:pt>
                <c:pt idx="2">
                  <c:v>首旅如家</c:v>
                </c:pt>
                <c:pt idx="3">
                  <c:v>格林</c:v>
                </c:pt>
                <c:pt idx="4">
                  <c:v>东呈（按5：95估算）</c:v>
                </c:pt>
                <c:pt idx="5">
                  <c:v>尚美</c:v>
                </c:pt>
              </c:strCache>
            </c:strRef>
          </c:cat>
          <c:val>
            <c:numRef>
              <c:f>Sheet1!$F$2:$F$7</c:f>
              <c:numCache>
                <c:formatCode>_ * #,##0_ ;_ * \-#,##0_ ;_ * "-"??_ ;_ @_ </c:formatCode>
                <c:ptCount val="6"/>
                <c:pt idx="0">
                  <c:v>6431</c:v>
                </c:pt>
                <c:pt idx="1">
                  <c:v>3561</c:v>
                </c:pt>
                <c:pt idx="2">
                  <c:v>3124</c:v>
                </c:pt>
                <c:pt idx="3">
                  <c:v>2728</c:v>
                </c:pt>
                <c:pt idx="4">
                  <c:v>2135</c:v>
                </c:pt>
                <c:pt idx="5">
                  <c:v>2349</c:v>
                </c:pt>
              </c:numCache>
            </c:numRef>
          </c:val>
          <c:extLst>
            <c:ext xmlns:c16="http://schemas.microsoft.com/office/drawing/2014/chart" uri="{C3380CC4-5D6E-409C-BE32-E72D297353CC}">
              <c16:uniqueId val="{00000002-FAAA-4961-87E1-8FFC46B7BC82}"/>
            </c:ext>
          </c:extLst>
        </c:ser>
        <c:dLbls>
          <c:showLegendKey val="0"/>
          <c:showVal val="0"/>
          <c:showCatName val="0"/>
          <c:showSerName val="0"/>
          <c:showPercent val="0"/>
          <c:showBubbleSize val="0"/>
        </c:dLbls>
        <c:gapWidth val="219"/>
        <c:overlap val="-27"/>
        <c:axId val="430702648"/>
        <c:axId val="430702968"/>
      </c:barChart>
      <c:catAx>
        <c:axId val="430702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430702968"/>
        <c:crosses val="autoZero"/>
        <c:auto val="1"/>
        <c:lblAlgn val="ctr"/>
        <c:lblOffset val="100"/>
        <c:noMultiLvlLbl val="0"/>
      </c:catAx>
      <c:valAx>
        <c:axId val="430702968"/>
        <c:scaling>
          <c:orientation val="minMax"/>
        </c:scaling>
        <c:delete val="0"/>
        <c:axPos val="l"/>
        <c:majorGridlines>
          <c:spPr>
            <a:ln w="9525" cap="flat" cmpd="sng" algn="ctr">
              <a:solidFill>
                <a:schemeClr val="tx1">
                  <a:lumMod val="15000"/>
                  <a:lumOff val="85000"/>
                </a:schemeClr>
              </a:solidFill>
              <a:round/>
            </a:ln>
            <a:effectLst/>
          </c:spPr>
        </c:majorGridlines>
        <c:numFmt formatCode="_ * #,##0_ ;_ * \-#,##0_ ;_ * &quot;-&quot;??_ ;_ @_ "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crossAx val="430702648"/>
        <c:crosses val="autoZero"/>
        <c:crossBetween val="between"/>
      </c:valAx>
      <c:spPr>
        <a:noFill/>
        <a:ln>
          <a:noFill/>
        </a:ln>
        <a:effectLst/>
      </c:spPr>
    </c:plotArea>
    <c:legend>
      <c:legendPos val="b"/>
      <c:legendEntry>
        <c:idx val="2"/>
        <c:txPr>
          <a:bodyPr rot="0" spcFirstLastPara="1" vertOverflow="ellipsis" vert="horz" wrap="square" anchor="ctr" anchorCtr="1"/>
          <a:lstStyle/>
          <a:p>
            <a:pPr>
              <a:defRPr sz="24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Entry>
      <c:layout>
        <c:manualLayout>
          <c:xMode val="edge"/>
          <c:yMode val="edge"/>
          <c:x val="0.17041306717330362"/>
          <c:y val="0.8729093343070945"/>
          <c:w val="0.67900208529103812"/>
          <c:h val="8.2775924254592029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bg1"/>
                </a:solidFill>
                <a:latin typeface="微软雅黑" panose="020B0503020204020204" pitchFamily="34" charset="-122"/>
                <a:ea typeface="微软雅黑" panose="020B0503020204020204" pitchFamily="34" charset="-122"/>
                <a:cs typeface="+mn-cs"/>
              </a:defRPr>
            </a:pPr>
            <a:r>
              <a:rPr lang="zh-CN" altLang="en-US" sz="2000" b="1" dirty="0">
                <a:solidFill>
                  <a:schemeClr val="bg1"/>
                </a:solidFill>
                <a:latin typeface="微软雅黑" panose="020B0503020204020204" pitchFamily="34" charset="-122"/>
                <a:ea typeface="微软雅黑" panose="020B0503020204020204" pitchFamily="34" charset="-122"/>
              </a:rPr>
              <a:t>全球会员数量（</a:t>
            </a:r>
            <a:r>
              <a:rPr lang="zh-CN" altLang="en-US" sz="4000" b="1" dirty="0">
                <a:solidFill>
                  <a:srgbClr val="FFFF00"/>
                </a:solidFill>
                <a:latin typeface="微软雅黑" panose="020B0503020204020204" pitchFamily="34" charset="-122"/>
                <a:ea typeface="微软雅黑" panose="020B0503020204020204" pitchFamily="34" charset="-122"/>
              </a:rPr>
              <a:t>亿</a:t>
            </a:r>
            <a:r>
              <a:rPr lang="zh-CN" altLang="en-US" sz="2000" b="1" dirty="0">
                <a:solidFill>
                  <a:schemeClr val="bg1"/>
                </a:solidFill>
                <a:latin typeface="微软雅黑" panose="020B0503020204020204" pitchFamily="34" charset="-122"/>
                <a:ea typeface="微软雅黑" panose="020B0503020204020204" pitchFamily="34" charset="-122"/>
              </a:rPr>
              <a:t>） 截至 </a:t>
            </a:r>
            <a:r>
              <a:rPr lang="en-US" altLang="zh-CN" sz="2000" b="1" dirty="0">
                <a:solidFill>
                  <a:schemeClr val="bg1"/>
                </a:solidFill>
                <a:latin typeface="微软雅黑" panose="020B0503020204020204" pitchFamily="34" charset="-122"/>
                <a:ea typeface="微软雅黑" panose="020B0503020204020204" pitchFamily="34" charset="-122"/>
              </a:rPr>
              <a:t>2018</a:t>
            </a:r>
            <a:r>
              <a:rPr lang="zh-CN" altLang="en-US" sz="2000" b="1" dirty="0">
                <a:solidFill>
                  <a:schemeClr val="bg1"/>
                </a:solidFill>
                <a:latin typeface="微软雅黑" panose="020B0503020204020204" pitchFamily="34" charset="-122"/>
                <a:ea typeface="微软雅黑" panose="020B0503020204020204" pitchFamily="34" charset="-122"/>
              </a:rPr>
              <a:t>年底</a:t>
            </a:r>
          </a:p>
        </c:rich>
      </c:tx>
      <c:layout>
        <c:manualLayout>
          <c:xMode val="edge"/>
          <c:yMode val="edge"/>
          <c:x val="0.26661628107779189"/>
          <c:y val="1.353965252489643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bg1"/>
              </a:solidFill>
              <a:latin typeface="微软雅黑" panose="020B0503020204020204" pitchFamily="34" charset="-122"/>
              <a:ea typeface="微软雅黑" panose="020B0503020204020204" pitchFamily="34" charset="-122"/>
              <a:cs typeface="+mn-cs"/>
            </a:defRPr>
          </a:pPr>
          <a:endParaRPr lang="zh-CN"/>
        </a:p>
      </c:txPr>
    </c:title>
    <c:autoTitleDeleted val="0"/>
    <c:plotArea>
      <c:layout>
        <c:manualLayout>
          <c:layoutTarget val="inner"/>
          <c:xMode val="edge"/>
          <c:yMode val="edge"/>
          <c:x val="7.4506634598184934E-2"/>
          <c:y val="4.9656942163650679E-2"/>
          <c:w val="0.937933374265564"/>
          <c:h val="0.85448962551649688"/>
        </c:manualLayout>
      </c:layout>
      <c:barChart>
        <c:barDir val="col"/>
        <c:grouping val="clustered"/>
        <c:varyColors val="0"/>
        <c:ser>
          <c:idx val="0"/>
          <c:order val="0"/>
          <c:tx>
            <c:strRef>
              <c:f>Sheet1!$C$12</c:f>
              <c:strCache>
                <c:ptCount val="1"/>
                <c:pt idx="0">
                  <c:v>会员数量</c:v>
                </c:pt>
              </c:strCache>
            </c:strRef>
          </c:tx>
          <c:spPr>
            <a:solidFill>
              <a:schemeClr val="accent1"/>
            </a:solidFill>
            <a:ln>
              <a:noFill/>
            </a:ln>
            <a:effectLst/>
          </c:spPr>
          <c:invertIfNegative val="0"/>
          <c:dPt>
            <c:idx val="6"/>
            <c:invertIfNegative val="0"/>
            <c:bubble3D val="0"/>
            <c:spPr>
              <a:solidFill>
                <a:srgbClr val="70AD47"/>
              </a:solidFill>
              <a:ln>
                <a:noFill/>
              </a:ln>
              <a:effectLst/>
            </c:spPr>
            <c:extLst>
              <c:ext xmlns:c16="http://schemas.microsoft.com/office/drawing/2014/chart" uri="{C3380CC4-5D6E-409C-BE32-E72D297353CC}">
                <c16:uniqueId val="{00000000-8463-4394-A3C3-22A52D2D4AC8}"/>
              </c:ext>
            </c:extLst>
          </c:dPt>
          <c:dPt>
            <c:idx val="7"/>
            <c:invertIfNegative val="0"/>
            <c:bubble3D val="0"/>
            <c:spPr>
              <a:solidFill>
                <a:srgbClr val="70AD47"/>
              </a:solidFill>
              <a:ln>
                <a:noFill/>
              </a:ln>
              <a:effectLst/>
            </c:spPr>
            <c:extLst>
              <c:ext xmlns:c16="http://schemas.microsoft.com/office/drawing/2014/chart" uri="{C3380CC4-5D6E-409C-BE32-E72D297353CC}">
                <c16:uniqueId val="{00000001-8463-4394-A3C3-22A52D2D4AC8}"/>
              </c:ext>
            </c:extLst>
          </c:dPt>
          <c:dPt>
            <c:idx val="8"/>
            <c:invertIfNegative val="0"/>
            <c:bubble3D val="0"/>
            <c:spPr>
              <a:solidFill>
                <a:srgbClr val="70AD47"/>
              </a:solidFill>
              <a:ln>
                <a:noFill/>
              </a:ln>
              <a:effectLst/>
            </c:spPr>
            <c:extLst>
              <c:ext xmlns:c16="http://schemas.microsoft.com/office/drawing/2014/chart" uri="{C3380CC4-5D6E-409C-BE32-E72D297353CC}">
                <c16:uniqueId val="{00000002-8463-4394-A3C3-22A52D2D4AC8}"/>
              </c:ext>
            </c:extLst>
          </c:dPt>
          <c:dPt>
            <c:idx val="9"/>
            <c:invertIfNegative val="0"/>
            <c:bubble3D val="0"/>
            <c:spPr>
              <a:solidFill>
                <a:srgbClr val="70AD47"/>
              </a:solidFill>
              <a:ln>
                <a:noFill/>
              </a:ln>
              <a:effectLst/>
            </c:spPr>
            <c:extLst>
              <c:ext xmlns:c16="http://schemas.microsoft.com/office/drawing/2014/chart" uri="{C3380CC4-5D6E-409C-BE32-E72D297353CC}">
                <c16:uniqueId val="{00000003-8463-4394-A3C3-22A52D2D4AC8}"/>
              </c:ext>
            </c:extLst>
          </c:dPt>
          <c:dPt>
            <c:idx val="10"/>
            <c:invertIfNegative val="0"/>
            <c:bubble3D val="0"/>
            <c:spPr>
              <a:solidFill>
                <a:srgbClr val="70AD47"/>
              </a:solidFill>
              <a:ln>
                <a:noFill/>
              </a:ln>
              <a:effectLst/>
            </c:spPr>
            <c:extLst>
              <c:ext xmlns:c16="http://schemas.microsoft.com/office/drawing/2014/chart" uri="{C3380CC4-5D6E-409C-BE32-E72D297353CC}">
                <c16:uniqueId val="{00000004-8463-4394-A3C3-22A52D2D4AC8}"/>
              </c:ext>
            </c:extLst>
          </c:dPt>
          <c:dPt>
            <c:idx val="11"/>
            <c:invertIfNegative val="0"/>
            <c:bubble3D val="0"/>
            <c:spPr>
              <a:solidFill>
                <a:srgbClr val="70AD47"/>
              </a:solidFill>
              <a:ln>
                <a:noFill/>
              </a:ln>
              <a:effectLst/>
            </c:spPr>
            <c:extLst>
              <c:ext xmlns:c16="http://schemas.microsoft.com/office/drawing/2014/chart" uri="{C3380CC4-5D6E-409C-BE32-E72D297353CC}">
                <c16:uniqueId val="{00000005-8463-4394-A3C3-22A52D2D4AC8}"/>
              </c:ext>
            </c:extLst>
          </c:dPt>
          <c:cat>
            <c:strRef>
              <c:f>Sheet1!$B$13:$B$24</c:f>
              <c:strCache>
                <c:ptCount val="12"/>
                <c:pt idx="0">
                  <c:v>锦江</c:v>
                </c:pt>
                <c:pt idx="1">
                  <c:v>华住</c:v>
                </c:pt>
                <c:pt idx="2">
                  <c:v>首旅如家</c:v>
                </c:pt>
                <c:pt idx="3">
                  <c:v>格林</c:v>
                </c:pt>
                <c:pt idx="4">
                  <c:v>东呈</c:v>
                </c:pt>
                <c:pt idx="5">
                  <c:v>尚美</c:v>
                </c:pt>
                <c:pt idx="6">
                  <c:v>万豪</c:v>
                </c:pt>
                <c:pt idx="7">
                  <c:v>希尔顿</c:v>
                </c:pt>
                <c:pt idx="8">
                  <c:v>洲际</c:v>
                </c:pt>
                <c:pt idx="9">
                  <c:v>温德姆</c:v>
                </c:pt>
                <c:pt idx="10">
                  <c:v>雅高</c:v>
                </c:pt>
                <c:pt idx="11">
                  <c:v>凯悦</c:v>
                </c:pt>
              </c:strCache>
            </c:strRef>
          </c:cat>
          <c:val>
            <c:numRef>
              <c:f>Sheet1!$C$13:$C$24</c:f>
              <c:numCache>
                <c:formatCode>0.00_);[Red]\(0.00\)</c:formatCode>
                <c:ptCount val="12"/>
                <c:pt idx="0">
                  <c:v>1.48</c:v>
                </c:pt>
                <c:pt idx="1">
                  <c:v>1.22</c:v>
                </c:pt>
                <c:pt idx="2">
                  <c:v>1.1000000000000001</c:v>
                </c:pt>
                <c:pt idx="3">
                  <c:v>0.28999999999999998</c:v>
                </c:pt>
                <c:pt idx="4">
                  <c:v>0.25</c:v>
                </c:pt>
                <c:pt idx="5">
                  <c:v>0.7</c:v>
                </c:pt>
                <c:pt idx="6">
                  <c:v>1.1000000000000001</c:v>
                </c:pt>
                <c:pt idx="7">
                  <c:v>0.94</c:v>
                </c:pt>
                <c:pt idx="8">
                  <c:v>1</c:v>
                </c:pt>
                <c:pt idx="9">
                  <c:v>0.75</c:v>
                </c:pt>
                <c:pt idx="10">
                  <c:v>0.6</c:v>
                </c:pt>
                <c:pt idx="11">
                  <c:v>0.16</c:v>
                </c:pt>
              </c:numCache>
            </c:numRef>
          </c:val>
          <c:extLst>
            <c:ext xmlns:c16="http://schemas.microsoft.com/office/drawing/2014/chart" uri="{C3380CC4-5D6E-409C-BE32-E72D297353CC}">
              <c16:uniqueId val="{00000000-DD5B-4B4F-8B21-DFDF748722C4}"/>
            </c:ext>
          </c:extLst>
        </c:ser>
        <c:dLbls>
          <c:showLegendKey val="0"/>
          <c:showVal val="0"/>
          <c:showCatName val="0"/>
          <c:showSerName val="0"/>
          <c:showPercent val="0"/>
          <c:showBubbleSize val="0"/>
        </c:dLbls>
        <c:gapWidth val="219"/>
        <c:overlap val="-27"/>
        <c:axId val="430715768"/>
        <c:axId val="430714168"/>
      </c:barChart>
      <c:catAx>
        <c:axId val="430715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crossAx val="430714168"/>
        <c:crosses val="autoZero"/>
        <c:auto val="1"/>
        <c:lblAlgn val="ctr"/>
        <c:lblOffset val="100"/>
        <c:noMultiLvlLbl val="0"/>
      </c:catAx>
      <c:valAx>
        <c:axId val="430714168"/>
        <c:scaling>
          <c:orientation val="minMax"/>
        </c:scaling>
        <c:delete val="0"/>
        <c:axPos val="l"/>
        <c:majorGridlines>
          <c:spPr>
            <a:ln w="9525" cap="flat" cmpd="sng" algn="ctr">
              <a:solidFill>
                <a:schemeClr val="tx1">
                  <a:lumMod val="15000"/>
                  <a:lumOff val="85000"/>
                </a:schemeClr>
              </a:solidFill>
              <a:round/>
            </a:ln>
            <a:effectLst/>
          </c:spPr>
        </c:majorGridlines>
        <c:numFmt formatCode="0.00_);[Red]\(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微软雅黑" panose="020B0503020204020204" pitchFamily="34" charset="-122"/>
                <a:ea typeface="微软雅黑" panose="020B0503020204020204" pitchFamily="34" charset="-122"/>
                <a:cs typeface="+mn-cs"/>
              </a:defRPr>
            </a:pPr>
            <a:endParaRPr lang="zh-CN"/>
          </a:p>
        </c:txPr>
        <c:crossAx val="4307157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44546A">
        <a:lumMod val="50000"/>
      </a:srgbClr>
    </a:solidFill>
    <a:ln w="9525" cap="flat" cmpd="sng" algn="ctr">
      <a:noFill/>
      <a:round/>
    </a:ln>
    <a:effectLst/>
  </c:spPr>
  <c:txPr>
    <a:bodyPr/>
    <a:lstStyle/>
    <a:p>
      <a:pPr>
        <a:defRPr/>
      </a:pPr>
      <a:endParaRPr lang="zh-CN"/>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r>
              <a:rPr lang="en-US" altLang="zh-CN" sz="2000" b="1" dirty="0">
                <a:latin typeface="微软雅黑" panose="020B0503020204020204" pitchFamily="34" charset="-122"/>
                <a:ea typeface="微软雅黑" panose="020B0503020204020204" pitchFamily="34" charset="-122"/>
              </a:rPr>
              <a:t>2018</a:t>
            </a:r>
            <a:r>
              <a:rPr lang="zh-CN" altLang="en-US" sz="2000" b="1" dirty="0">
                <a:latin typeface="微软雅黑" panose="020B0503020204020204" pitchFamily="34" charset="-122"/>
                <a:ea typeface="微软雅黑" panose="020B0503020204020204" pitchFamily="34" charset="-122"/>
              </a:rPr>
              <a:t>年三大集团营业利润（亿元）和 增速（</a:t>
            </a:r>
            <a:r>
              <a:rPr lang="en-US" altLang="zh-CN" sz="2000" b="1" dirty="0">
                <a:latin typeface="微软雅黑" panose="020B0503020204020204" pitchFamily="34" charset="-122"/>
                <a:ea typeface="微软雅黑" panose="020B0503020204020204" pitchFamily="34" charset="-122"/>
              </a:rPr>
              <a:t>%</a:t>
            </a:r>
            <a:r>
              <a:rPr lang="zh-CN" altLang="en-US" sz="2000" b="1" dirty="0">
                <a:latin typeface="微软雅黑" panose="020B0503020204020204" pitchFamily="34" charset="-122"/>
                <a:ea typeface="微软雅黑" panose="020B0503020204020204" pitchFamily="34" charset="-122"/>
              </a:rPr>
              <a:t>）           </a:t>
            </a:r>
          </a:p>
        </c:rich>
      </c:tx>
      <c:layout>
        <c:manualLayout>
          <c:xMode val="edge"/>
          <c:yMode val="edge"/>
          <c:x val="0.14189192115447807"/>
          <c:y val="9.0840835649854124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title>
    <c:autoTitleDeleted val="0"/>
    <c:plotArea>
      <c:layout>
        <c:manualLayout>
          <c:layoutTarget val="inner"/>
          <c:xMode val="edge"/>
          <c:yMode val="edge"/>
          <c:x val="8.4387315215725803E-2"/>
          <c:y val="0.15810964819074091"/>
          <c:w val="0.91003629429133848"/>
          <c:h val="0.71176859548667593"/>
        </c:manualLayout>
      </c:layout>
      <c:barChart>
        <c:barDir val="col"/>
        <c:grouping val="clustered"/>
        <c:varyColors val="0"/>
        <c:ser>
          <c:idx val="0"/>
          <c:order val="0"/>
          <c:tx>
            <c:strRef>
              <c:f>Sheet1!$B$1</c:f>
              <c:strCache>
                <c:ptCount val="1"/>
                <c:pt idx="0">
                  <c:v>营业利润</c:v>
                </c:pt>
              </c:strCache>
            </c:strRef>
          </c:tx>
          <c:spPr>
            <a:solidFill>
              <a:schemeClr val="accent1"/>
            </a:solidFill>
            <a:ln>
              <a:noFill/>
            </a:ln>
            <a:effectLst/>
          </c:spPr>
          <c:invertIfNegative val="0"/>
          <c:cat>
            <c:strRef>
              <c:f>Sheet1!$A$2:$A$5</c:f>
              <c:strCache>
                <c:ptCount val="3"/>
                <c:pt idx="0">
                  <c:v>锦江</c:v>
                </c:pt>
                <c:pt idx="1">
                  <c:v>首旅如家</c:v>
                </c:pt>
                <c:pt idx="2">
                  <c:v>华住</c:v>
                </c:pt>
              </c:strCache>
            </c:strRef>
          </c:cat>
          <c:val>
            <c:numRef>
              <c:f>Sheet1!$B$2:$B$5</c:f>
              <c:numCache>
                <c:formatCode>General</c:formatCode>
                <c:ptCount val="4"/>
                <c:pt idx="0">
                  <c:v>15.5</c:v>
                </c:pt>
                <c:pt idx="1">
                  <c:v>12.86</c:v>
                </c:pt>
                <c:pt idx="2">
                  <c:v>17.13</c:v>
                </c:pt>
              </c:numCache>
            </c:numRef>
          </c:val>
          <c:extLst>
            <c:ext xmlns:c16="http://schemas.microsoft.com/office/drawing/2014/chart" uri="{C3380CC4-5D6E-409C-BE32-E72D297353CC}">
              <c16:uniqueId val="{00000000-D4AF-4A29-82EA-C1D4293A20FD}"/>
            </c:ext>
          </c:extLst>
        </c:ser>
        <c:ser>
          <c:idx val="1"/>
          <c:order val="1"/>
          <c:tx>
            <c:strRef>
              <c:f>Sheet1!$C$1</c:f>
              <c:strCache>
                <c:ptCount val="1"/>
                <c:pt idx="0">
                  <c:v>增长率%</c:v>
                </c:pt>
              </c:strCache>
            </c:strRef>
          </c:tx>
          <c:spPr>
            <a:solidFill>
              <a:schemeClr val="accent2"/>
            </a:solidFill>
            <a:ln>
              <a:noFill/>
            </a:ln>
            <a:effectLst/>
          </c:spPr>
          <c:invertIfNegative val="0"/>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微软雅黑" panose="020B0503020204020204" pitchFamily="34" charset="-122"/>
                    <a:ea typeface="微软雅黑" panose="020B0503020204020204" pitchFamily="34" charset="-122"/>
                    <a:cs typeface="+mn-cs"/>
                  </a:defRPr>
                </a:pPr>
                <a:endParaRPr lang="zh-CN"/>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Sheet1!$A$2:$A$5</c:f>
              <c:strCache>
                <c:ptCount val="3"/>
                <c:pt idx="0">
                  <c:v>锦江</c:v>
                </c:pt>
                <c:pt idx="1">
                  <c:v>首旅如家</c:v>
                </c:pt>
                <c:pt idx="2">
                  <c:v>华住</c:v>
                </c:pt>
              </c:strCache>
            </c:strRef>
          </c:cat>
          <c:val>
            <c:numRef>
              <c:f>Sheet1!$C$2:$C$5</c:f>
              <c:numCache>
                <c:formatCode>General</c:formatCode>
                <c:ptCount val="4"/>
                <c:pt idx="0" formatCode="0.00_ ">
                  <c:v>21.52</c:v>
                </c:pt>
                <c:pt idx="1">
                  <c:v>28.38</c:v>
                </c:pt>
                <c:pt idx="2">
                  <c:v>36.1</c:v>
                </c:pt>
              </c:numCache>
            </c:numRef>
          </c:val>
          <c:extLst>
            <c:ext xmlns:c16="http://schemas.microsoft.com/office/drawing/2014/chart" uri="{C3380CC4-5D6E-409C-BE32-E72D297353CC}">
              <c16:uniqueId val="{00000001-D4AF-4A29-82EA-C1D4293A20FD}"/>
            </c:ext>
          </c:extLst>
        </c:ser>
        <c:dLbls>
          <c:showLegendKey val="0"/>
          <c:showVal val="0"/>
          <c:showCatName val="0"/>
          <c:showSerName val="0"/>
          <c:showPercent val="0"/>
          <c:showBubbleSize val="0"/>
        </c:dLbls>
        <c:gapWidth val="219"/>
        <c:overlap val="-27"/>
        <c:axId val="514815928"/>
        <c:axId val="514828408"/>
      </c:barChart>
      <c:catAx>
        <c:axId val="51481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crossAx val="514828408"/>
        <c:crosses val="autoZero"/>
        <c:auto val="1"/>
        <c:lblAlgn val="ctr"/>
        <c:lblOffset val="100"/>
        <c:noMultiLvlLbl val="0"/>
      </c:catAx>
      <c:valAx>
        <c:axId val="514828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zh-CN"/>
          </a:p>
        </c:txPr>
        <c:crossAx val="514815928"/>
        <c:crosses val="autoZero"/>
        <c:crossBetween val="between"/>
      </c:valAx>
      <c:spPr>
        <a:noFill/>
        <a:ln>
          <a:noFill/>
        </a:ln>
        <a:effectLst/>
      </c:spPr>
    </c:plotArea>
    <c:legend>
      <c:legendPos val="b"/>
      <c:layout>
        <c:manualLayout>
          <c:xMode val="edge"/>
          <c:yMode val="edge"/>
          <c:x val="0.79082748919071133"/>
          <c:y val="0.25569713034827368"/>
          <c:w val="0.16038262483658683"/>
          <c:h val="0.5196941815220682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accent3"/>
    </a:solid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5F37CE-177D-4FAE-A0B9-BFAB12921C57}" type="datetimeFigureOut">
              <a:rPr lang="zh-CN" altLang="en-US" smtClean="0"/>
              <a:t>2019/8/28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9AC025-D4FD-488B-9A7C-39D18327FB05}" type="slidenum">
              <a:rPr lang="zh-CN" altLang="en-US" smtClean="0"/>
              <a:t>‹#›</a:t>
            </a:fld>
            <a:endParaRPr lang="zh-CN" altLang="en-US"/>
          </a:p>
        </p:txBody>
      </p:sp>
    </p:spTree>
    <p:extLst>
      <p:ext uri="{BB962C8B-B14F-4D97-AF65-F5344CB8AC3E}">
        <p14:creationId xmlns:p14="http://schemas.microsoft.com/office/powerpoint/2010/main" val="469561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raveldaily.cn/article/106894"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traveldaily.cn/article/125546"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众所周知，互联网流量和巨大的资本红利支撑了</a:t>
            </a:r>
            <a:r>
              <a:rPr lang="en-US" altLang="zh-CN" dirty="0"/>
              <a:t>OTA</a:t>
            </a:r>
            <a:r>
              <a:rPr lang="zh-CN" altLang="en-US" dirty="0"/>
              <a:t>们的高速成长，为大住宿业的快速线上化推波助澜，也培养了今天中国消费者与世界不同的移动消费习惯。</a:t>
            </a:r>
            <a:endParaRPr lang="en-US" altLang="zh-CN" dirty="0"/>
          </a:p>
          <a:p>
            <a:endParaRPr lang="en-US" altLang="zh-CN" dirty="0"/>
          </a:p>
          <a:p>
            <a:r>
              <a:rPr lang="zh-CN" altLang="en-US" dirty="0"/>
              <a:t>对于历史悠久的酒店产业来说，历时十几年的租金红利直接促成了几家经济型酒店巨头的崛起。</a:t>
            </a:r>
            <a:endParaRPr lang="en-US" altLang="zh-CN" dirty="0"/>
          </a:p>
          <a:p>
            <a:endParaRPr lang="en-US" altLang="zh-CN" dirty="0"/>
          </a:p>
          <a:p>
            <a:r>
              <a:rPr lang="zh-CN" altLang="en-US" dirty="0"/>
              <a:t>到今天，两股红利都逐渐消失殆尽，消费升级和渠道下沉成为未来几年的绝对主题，中国大住宿业正在面临一个什么样的新局面和挑战呢？</a:t>
            </a:r>
          </a:p>
        </p:txBody>
      </p:sp>
      <p:sp>
        <p:nvSpPr>
          <p:cNvPr id="4" name="灯片编号占位符 3"/>
          <p:cNvSpPr>
            <a:spLocks noGrp="1"/>
          </p:cNvSpPr>
          <p:nvPr>
            <p:ph type="sldNum" sz="quarter" idx="5"/>
          </p:nvPr>
        </p:nvSpPr>
        <p:spPr/>
        <p:txBody>
          <a:bodyPr/>
          <a:lstStyle/>
          <a:p>
            <a:fld id="{659AC025-D4FD-488B-9A7C-39D18327FB05}" type="slidenum">
              <a:rPr lang="zh-CN" altLang="en-US" smtClean="0"/>
              <a:t>1</a:t>
            </a:fld>
            <a:endParaRPr lang="zh-CN" altLang="en-US"/>
          </a:p>
        </p:txBody>
      </p:sp>
    </p:spTree>
    <p:extLst>
      <p:ext uri="{BB962C8B-B14F-4D97-AF65-F5344CB8AC3E}">
        <p14:creationId xmlns:p14="http://schemas.microsoft.com/office/powerpoint/2010/main" val="2602816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u="none" strike="noStrike" kern="1200" dirty="0">
                <a:solidFill>
                  <a:schemeClr val="tx1"/>
                </a:solidFill>
                <a:effectLst/>
                <a:latin typeface="+mn-lt"/>
                <a:ea typeface="+mn-ea"/>
                <a:cs typeface="+mn-cs"/>
              </a:rPr>
              <a:t>中国几大酒店集团也纷纷宣布自己的直接预订比例和会员贡献量不断提高。</a:t>
            </a: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华住：“华住会”已吸引超过</a:t>
            </a:r>
            <a:r>
              <a:rPr lang="en-US" altLang="zh-CN" sz="1200" b="0" i="0" u="none" strike="noStrike" kern="1200" dirty="0">
                <a:solidFill>
                  <a:schemeClr val="tx1"/>
                </a:solidFill>
                <a:effectLst/>
                <a:latin typeface="+mn-lt"/>
                <a:ea typeface="+mn-ea"/>
                <a:cs typeface="+mn-cs"/>
              </a:rPr>
              <a:t>1.22</a:t>
            </a:r>
            <a:r>
              <a:rPr lang="zh-CN" altLang="en-US" sz="1200" b="0" i="0" u="none" strike="noStrike" kern="1200" dirty="0">
                <a:solidFill>
                  <a:schemeClr val="tx1"/>
                </a:solidFill>
                <a:effectLst/>
                <a:latin typeface="+mn-lt"/>
                <a:ea typeface="+mn-ea"/>
                <a:cs typeface="+mn-cs"/>
              </a:rPr>
              <a:t>亿会员，会员贡献了超过</a:t>
            </a:r>
            <a:r>
              <a:rPr lang="en-US" altLang="zh-CN" sz="1200" b="0" i="0" u="none" strike="noStrike" kern="1200" dirty="0">
                <a:solidFill>
                  <a:schemeClr val="tx1"/>
                </a:solidFill>
                <a:effectLst/>
                <a:latin typeface="+mn-lt"/>
                <a:ea typeface="+mn-ea"/>
                <a:cs typeface="+mn-cs"/>
              </a:rPr>
              <a:t>76%</a:t>
            </a:r>
            <a:r>
              <a:rPr lang="zh-CN" altLang="en-US" sz="1200" b="0" i="0" u="none" strike="noStrike" kern="1200" dirty="0">
                <a:solidFill>
                  <a:schemeClr val="tx1"/>
                </a:solidFill>
                <a:effectLst/>
                <a:latin typeface="+mn-lt"/>
                <a:ea typeface="+mn-ea"/>
                <a:cs typeface="+mn-cs"/>
              </a:rPr>
              <a:t>的间夜量；全年超过</a:t>
            </a:r>
            <a:r>
              <a:rPr lang="en-US" altLang="zh-CN" sz="1200" b="0" i="0" u="none" strike="noStrike" kern="1200" dirty="0">
                <a:solidFill>
                  <a:schemeClr val="tx1"/>
                </a:solidFill>
                <a:effectLst/>
                <a:latin typeface="+mn-lt"/>
                <a:ea typeface="+mn-ea"/>
                <a:cs typeface="+mn-cs"/>
              </a:rPr>
              <a:t>86%</a:t>
            </a:r>
            <a:r>
              <a:rPr lang="zh-CN" altLang="en-US" sz="1200" b="0" i="0" u="none" strike="noStrike" kern="1200" dirty="0">
                <a:solidFill>
                  <a:schemeClr val="tx1"/>
                </a:solidFill>
                <a:effectLst/>
                <a:latin typeface="+mn-lt"/>
                <a:ea typeface="+mn-ea"/>
                <a:cs typeface="+mn-cs"/>
              </a:rPr>
              <a:t>的间夜量通过华住的直销渠道销售。</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u="none" strike="noStrike" kern="1200" dirty="0">
                <a:solidFill>
                  <a:schemeClr val="tx1"/>
                </a:solidFill>
                <a:effectLst/>
                <a:latin typeface="+mn-lt"/>
                <a:ea typeface="+mn-ea"/>
                <a:cs typeface="+mn-cs"/>
              </a:rPr>
              <a:t>万豪：</a:t>
            </a:r>
            <a:r>
              <a:rPr lang="en-US" altLang="zh-CN" sz="1200" b="0" i="0" u="none" strike="noStrike" kern="1200" dirty="0">
                <a:solidFill>
                  <a:schemeClr val="tx1"/>
                </a:solidFill>
                <a:effectLst/>
                <a:latin typeface="+mn-lt"/>
                <a:ea typeface="+mn-ea"/>
                <a:cs typeface="+mn-cs"/>
              </a:rPr>
              <a:t>2019 Q1 </a:t>
            </a:r>
            <a:r>
              <a:rPr lang="zh-CN" altLang="en-US" sz="1200" b="0" i="0" u="none" strike="noStrike" kern="1200" dirty="0">
                <a:solidFill>
                  <a:schemeClr val="tx1"/>
                </a:solidFill>
                <a:effectLst/>
                <a:latin typeface="+mn-lt"/>
                <a:ea typeface="+mn-ea"/>
                <a:cs typeface="+mn-cs"/>
              </a:rPr>
              <a:t>旅享家忠诚度计划在全球范围内增加了</a:t>
            </a:r>
            <a:r>
              <a:rPr lang="en-US" altLang="zh-CN" sz="1200" b="0" i="0" u="none" strike="noStrike" kern="1200" dirty="0">
                <a:solidFill>
                  <a:schemeClr val="tx1"/>
                </a:solidFill>
                <a:effectLst/>
                <a:latin typeface="+mn-lt"/>
                <a:ea typeface="+mn-ea"/>
                <a:cs typeface="+mn-cs"/>
              </a:rPr>
              <a:t>500</a:t>
            </a:r>
            <a:r>
              <a:rPr lang="zh-CN" altLang="en-US" sz="1200" b="0" i="0" u="none" strike="noStrike" kern="1200" dirty="0">
                <a:solidFill>
                  <a:schemeClr val="tx1"/>
                </a:solidFill>
                <a:effectLst/>
                <a:latin typeface="+mn-lt"/>
                <a:ea typeface="+mn-ea"/>
                <a:cs typeface="+mn-cs"/>
              </a:rPr>
              <a:t>万会员，其中约</a:t>
            </a:r>
            <a:r>
              <a:rPr lang="en-US" altLang="zh-CN" sz="1200" b="0" i="0" u="none" strike="noStrike" kern="1200" dirty="0">
                <a:solidFill>
                  <a:schemeClr val="tx1"/>
                </a:solidFill>
                <a:effectLst/>
                <a:latin typeface="+mn-lt"/>
                <a:ea typeface="+mn-ea"/>
                <a:cs typeface="+mn-cs"/>
              </a:rPr>
              <a:t>40%</a:t>
            </a:r>
            <a:r>
              <a:rPr lang="zh-CN" altLang="en-US" sz="1200" b="0" i="0" u="none" strike="noStrike" kern="1200" dirty="0">
                <a:solidFill>
                  <a:schemeClr val="tx1"/>
                </a:solidFill>
                <a:effectLst/>
                <a:latin typeface="+mn-lt"/>
                <a:ea typeface="+mn-ea"/>
                <a:cs typeface="+mn-cs"/>
              </a:rPr>
              <a:t>来自中国，而来自中国的新会员大多是通过阿里和万豪的合资公司获得的。</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659AC025-D4FD-488B-9A7C-39D18327FB05}" type="slidenum">
              <a:rPr lang="zh-CN" altLang="en-US" smtClean="0"/>
              <a:t>10</a:t>
            </a:fld>
            <a:endParaRPr lang="zh-CN" altLang="en-US"/>
          </a:p>
        </p:txBody>
      </p:sp>
    </p:spTree>
    <p:extLst>
      <p:ext uri="{BB962C8B-B14F-4D97-AF65-F5344CB8AC3E}">
        <p14:creationId xmlns:p14="http://schemas.microsoft.com/office/powerpoint/2010/main" val="3514073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u="none" strike="noStrike" kern="1200" dirty="0">
              <a:solidFill>
                <a:schemeClr val="tx1"/>
              </a:solidFill>
              <a:effectLst/>
              <a:latin typeface="+mn-lt"/>
              <a:ea typeface="+mn-ea"/>
              <a:cs typeface="+mn-cs"/>
            </a:endParaRPr>
          </a:p>
          <a:p>
            <a:r>
              <a:rPr lang="en-US" altLang="zh-CN" sz="1200" b="0" i="0" u="none" strike="noStrike" kern="1200" dirty="0" err="1">
                <a:solidFill>
                  <a:schemeClr val="tx1"/>
                </a:solidFill>
                <a:effectLst/>
                <a:latin typeface="+mn-lt"/>
                <a:ea typeface="+mn-ea"/>
                <a:cs typeface="+mn-cs"/>
              </a:rPr>
              <a:t>Phocuswright</a:t>
            </a:r>
            <a:r>
              <a:rPr lang="zh-CN" altLang="en-US" sz="1200" b="0" i="0" u="none" strike="noStrike" kern="1200" dirty="0">
                <a:solidFill>
                  <a:schemeClr val="tx1"/>
                </a:solidFill>
                <a:effectLst/>
                <a:latin typeface="+mn-lt"/>
                <a:ea typeface="+mn-ea"/>
                <a:cs typeface="+mn-cs"/>
              </a:rPr>
              <a:t>数据显示，</a:t>
            </a:r>
            <a:r>
              <a:rPr lang="en-US" altLang="zh-CN" sz="1200" b="0" i="0" u="none" strike="noStrike" kern="1200" dirty="0">
                <a:solidFill>
                  <a:schemeClr val="tx1"/>
                </a:solidFill>
                <a:effectLst/>
                <a:latin typeface="+mn-lt"/>
                <a:ea typeface="+mn-ea"/>
                <a:cs typeface="+mn-cs"/>
              </a:rPr>
              <a:t>2018</a:t>
            </a:r>
            <a:r>
              <a:rPr lang="zh-CN" altLang="en-US" sz="1200" b="0" i="0" u="none" strike="noStrike" kern="1200" dirty="0">
                <a:solidFill>
                  <a:schemeClr val="tx1"/>
                </a:solidFill>
                <a:effectLst/>
                <a:latin typeface="+mn-lt"/>
                <a:ea typeface="+mn-ea"/>
                <a:cs typeface="+mn-cs"/>
              </a:rPr>
              <a:t>年，酒店集团直接预订已经占美国酒店和住宿行业在线预订总量的</a:t>
            </a:r>
            <a:r>
              <a:rPr lang="en-US" altLang="zh-CN" sz="1200" b="0" i="0" u="none" strike="noStrike" kern="1200" dirty="0">
                <a:solidFill>
                  <a:schemeClr val="tx1"/>
                </a:solidFill>
                <a:effectLst/>
                <a:latin typeface="+mn-lt"/>
                <a:ea typeface="+mn-ea"/>
                <a:cs typeface="+mn-cs"/>
              </a:rPr>
              <a:t>49</a:t>
            </a:r>
            <a:r>
              <a:rPr lang="zh-CN" altLang="en-US" sz="1200" b="0" i="0" u="none" strike="noStrike" kern="1200" dirty="0">
                <a:solidFill>
                  <a:schemeClr val="tx1"/>
                </a:solidFill>
                <a:effectLst/>
                <a:latin typeface="+mn-lt"/>
                <a:ea typeface="+mn-ea"/>
                <a:cs typeface="+mn-cs"/>
              </a:rPr>
              <a:t>％，</a:t>
            </a:r>
            <a:r>
              <a:rPr lang="en-US" altLang="zh-CN" sz="1200" b="0" i="0" u="none" strike="noStrike" kern="1200" dirty="0">
                <a:solidFill>
                  <a:schemeClr val="tx1"/>
                </a:solidFill>
                <a:effectLst/>
                <a:latin typeface="+mn-lt"/>
                <a:ea typeface="+mn-ea"/>
                <a:cs typeface="+mn-cs"/>
              </a:rPr>
              <a:t>OTA</a:t>
            </a:r>
            <a:r>
              <a:rPr lang="zh-CN" altLang="en-US" sz="1200" b="0" i="0" u="none" strike="noStrike" kern="1200" dirty="0">
                <a:solidFill>
                  <a:schemeClr val="tx1"/>
                </a:solidFill>
                <a:effectLst/>
                <a:latin typeface="+mn-lt"/>
                <a:ea typeface="+mn-ea"/>
                <a:cs typeface="+mn-cs"/>
              </a:rPr>
              <a:t>则为</a:t>
            </a:r>
            <a:r>
              <a:rPr lang="en-US" altLang="zh-CN" sz="1200" b="0" i="0" u="none" strike="noStrike" kern="1200" dirty="0">
                <a:solidFill>
                  <a:schemeClr val="tx1"/>
                </a:solidFill>
                <a:effectLst/>
                <a:latin typeface="+mn-lt"/>
                <a:ea typeface="+mn-ea"/>
                <a:cs typeface="+mn-cs"/>
              </a:rPr>
              <a:t>51</a:t>
            </a:r>
            <a:r>
              <a:rPr lang="zh-CN" altLang="en-US" sz="1200" b="0" i="0" u="none" strike="noStrike" kern="1200" dirty="0">
                <a:solidFill>
                  <a:schemeClr val="tx1"/>
                </a:solidFill>
                <a:effectLst/>
                <a:latin typeface="+mn-lt"/>
                <a:ea typeface="+mn-ea"/>
                <a:cs typeface="+mn-cs"/>
              </a:rPr>
              <a:t>％，到</a:t>
            </a:r>
            <a:r>
              <a:rPr lang="en-US" altLang="zh-CN" sz="1200" b="0" i="0" u="none" strike="noStrike" kern="1200" dirty="0">
                <a:solidFill>
                  <a:schemeClr val="tx1"/>
                </a:solidFill>
                <a:effectLst/>
                <a:latin typeface="+mn-lt"/>
                <a:ea typeface="+mn-ea"/>
                <a:cs typeface="+mn-cs"/>
              </a:rPr>
              <a:t>2022</a:t>
            </a:r>
            <a:r>
              <a:rPr lang="zh-CN" altLang="en-US" sz="1200" b="0" i="0" u="none" strike="noStrike" kern="1200" dirty="0">
                <a:solidFill>
                  <a:schemeClr val="tx1"/>
                </a:solidFill>
                <a:effectLst/>
                <a:latin typeface="+mn-lt"/>
                <a:ea typeface="+mn-ea"/>
                <a:cs typeface="+mn-cs"/>
              </a:rPr>
              <a:t>年，酒店集团的直接预订比例更是有望增长至</a:t>
            </a:r>
            <a:r>
              <a:rPr lang="en-US" altLang="zh-CN" sz="1200" b="0" i="0" u="none" strike="noStrike" kern="1200" dirty="0">
                <a:solidFill>
                  <a:schemeClr val="tx1"/>
                </a:solidFill>
                <a:effectLst/>
                <a:latin typeface="+mn-lt"/>
                <a:ea typeface="+mn-ea"/>
                <a:cs typeface="+mn-cs"/>
              </a:rPr>
              <a:t>50</a:t>
            </a:r>
            <a:r>
              <a:rPr lang="zh-CN" altLang="en-US" sz="1200" b="0" i="0" u="none" strike="noStrike" kern="1200" dirty="0">
                <a:solidFill>
                  <a:schemeClr val="tx1"/>
                </a:solidFill>
                <a:effectLst/>
                <a:latin typeface="+mn-lt"/>
                <a:ea typeface="+mn-ea"/>
                <a:cs typeface="+mn-cs"/>
              </a:rPr>
              <a:t>％，完全势均力敌。</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但中国整体住宿市场的酒店集团直接预订还远远无法和</a:t>
            </a:r>
            <a:r>
              <a:rPr lang="en-US" altLang="zh-CN" sz="1200" b="0" i="0" u="none" strike="noStrike" kern="1200" dirty="0">
                <a:solidFill>
                  <a:schemeClr val="tx1"/>
                </a:solidFill>
                <a:effectLst/>
                <a:latin typeface="+mn-lt"/>
                <a:ea typeface="+mn-ea"/>
                <a:cs typeface="+mn-cs"/>
              </a:rPr>
              <a:t>OTA</a:t>
            </a:r>
            <a:r>
              <a:rPr lang="zh-CN" altLang="en-US" sz="1200" b="0" i="0" u="none" strike="noStrike" kern="1200" dirty="0">
                <a:solidFill>
                  <a:schemeClr val="tx1"/>
                </a:solidFill>
                <a:effectLst/>
                <a:latin typeface="+mn-lt"/>
                <a:ea typeface="+mn-ea"/>
                <a:cs typeface="+mn-cs"/>
              </a:rPr>
              <a:t>抗衡，主要的国内酒店集团在</a:t>
            </a:r>
            <a:r>
              <a:rPr lang="en-US" altLang="zh-CN" sz="1200" b="0" i="0" u="none" strike="noStrike" kern="1200" dirty="0">
                <a:solidFill>
                  <a:schemeClr val="tx1"/>
                </a:solidFill>
                <a:effectLst/>
                <a:latin typeface="+mn-lt"/>
                <a:ea typeface="+mn-ea"/>
                <a:cs typeface="+mn-cs"/>
              </a:rPr>
              <a:t>APP</a:t>
            </a:r>
            <a:r>
              <a:rPr lang="zh-CN" altLang="en-US" sz="1200" b="0" i="0" u="none" strike="noStrike" kern="1200" dirty="0">
                <a:solidFill>
                  <a:schemeClr val="tx1"/>
                </a:solidFill>
                <a:effectLst/>
                <a:latin typeface="+mn-lt"/>
                <a:ea typeface="+mn-ea"/>
                <a:cs typeface="+mn-cs"/>
              </a:rPr>
              <a:t>和小程序上的持续努力任重道远。</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还有关于数据的定义： 官方在线直销应仅包含</a:t>
            </a:r>
            <a:r>
              <a:rPr lang="en-US" altLang="zh-CN" sz="1200" b="0" i="0" u="none" strike="noStrike" kern="1200" dirty="0">
                <a:solidFill>
                  <a:schemeClr val="tx1"/>
                </a:solidFill>
                <a:effectLst/>
                <a:latin typeface="+mn-lt"/>
                <a:ea typeface="+mn-ea"/>
                <a:cs typeface="+mn-cs"/>
              </a:rPr>
              <a:t>APP</a:t>
            </a:r>
            <a:r>
              <a:rPr lang="zh-CN" altLang="en-US" sz="1200" b="0" i="0" u="none" strike="noStrike" kern="1200" dirty="0">
                <a:solidFill>
                  <a:schemeClr val="tx1"/>
                </a:solidFill>
                <a:effectLst/>
                <a:latin typeface="+mn-lt"/>
                <a:ea typeface="+mn-ea"/>
                <a:cs typeface="+mn-cs"/>
              </a:rPr>
              <a:t>微信网站等直营在线渠道。应不应该包含飞猪以及协议客人，</a:t>
            </a:r>
            <a:r>
              <a:rPr lang="en-US" altLang="zh-CN" sz="1200" b="0" i="0" u="none" strike="noStrike" kern="1200" dirty="0" err="1">
                <a:solidFill>
                  <a:schemeClr val="tx1"/>
                </a:solidFill>
                <a:effectLst/>
                <a:latin typeface="+mn-lt"/>
                <a:ea typeface="+mn-ea"/>
                <a:cs typeface="+mn-cs"/>
              </a:rPr>
              <a:t>Walkin</a:t>
            </a:r>
            <a:r>
              <a:rPr lang="zh-CN" altLang="en-US" sz="1200" b="0" i="0" u="none" strike="noStrike" kern="1200" dirty="0">
                <a:solidFill>
                  <a:schemeClr val="tx1"/>
                </a:solidFill>
                <a:effectLst/>
                <a:latin typeface="+mn-lt"/>
                <a:ea typeface="+mn-ea"/>
                <a:cs typeface="+mn-cs"/>
              </a:rPr>
              <a:t>客人以及</a:t>
            </a:r>
            <a:r>
              <a:rPr lang="en-US" altLang="zh-CN" sz="1200" b="0" i="0" u="none" strike="noStrike" kern="1200" dirty="0">
                <a:solidFill>
                  <a:schemeClr val="tx1"/>
                </a:solidFill>
                <a:effectLst/>
                <a:latin typeface="+mn-lt"/>
                <a:ea typeface="+mn-ea"/>
                <a:cs typeface="+mn-cs"/>
              </a:rPr>
              <a:t>OTA</a:t>
            </a:r>
            <a:r>
              <a:rPr lang="zh-CN" altLang="en-US" sz="1200" b="0" i="0" u="none" strike="noStrike" kern="1200" dirty="0">
                <a:solidFill>
                  <a:schemeClr val="tx1"/>
                </a:solidFill>
                <a:effectLst/>
                <a:latin typeface="+mn-lt"/>
                <a:ea typeface="+mn-ea"/>
                <a:cs typeface="+mn-cs"/>
              </a:rPr>
              <a:t>私联？</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659AC025-D4FD-488B-9A7C-39D18327FB05}" type="slidenum">
              <a:rPr lang="zh-CN" altLang="en-US" smtClean="0"/>
              <a:t>11</a:t>
            </a:fld>
            <a:endParaRPr lang="zh-CN" altLang="en-US"/>
          </a:p>
        </p:txBody>
      </p:sp>
    </p:spTree>
    <p:extLst>
      <p:ext uri="{BB962C8B-B14F-4D97-AF65-F5344CB8AC3E}">
        <p14:creationId xmlns:p14="http://schemas.microsoft.com/office/powerpoint/2010/main" val="1673561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dirty="0">
                <a:solidFill>
                  <a:schemeClr val="tx1"/>
                </a:solidFill>
                <a:effectLst/>
                <a:latin typeface="+mn-lt"/>
                <a:ea typeface="+mn-ea"/>
                <a:cs typeface="+mn-cs"/>
              </a:rPr>
              <a:t>锦江、首旅如家、华住的</a:t>
            </a:r>
            <a:r>
              <a:rPr lang="en-US" altLang="zh-CN" sz="1200" b="0" i="0" u="none" strike="noStrike" kern="1200" dirty="0">
                <a:solidFill>
                  <a:schemeClr val="tx1"/>
                </a:solidFill>
                <a:effectLst/>
                <a:latin typeface="+mn-lt"/>
                <a:ea typeface="+mn-ea"/>
                <a:cs typeface="+mn-cs"/>
              </a:rPr>
              <a:t>2018</a:t>
            </a:r>
            <a:r>
              <a:rPr lang="zh-CN" altLang="en-US" sz="1200" b="0" i="0" u="none" strike="noStrike" kern="1200" dirty="0">
                <a:solidFill>
                  <a:schemeClr val="tx1"/>
                </a:solidFill>
                <a:effectLst/>
                <a:latin typeface="+mn-lt"/>
                <a:ea typeface="+mn-ea"/>
                <a:cs typeface="+mn-cs"/>
              </a:rPr>
              <a:t>年财报显示，</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锦江实现营业利润</a:t>
            </a:r>
            <a:r>
              <a:rPr lang="en-US" altLang="zh-CN" sz="1200" b="0" i="0" u="none" strike="noStrike" kern="1200" dirty="0">
                <a:solidFill>
                  <a:schemeClr val="tx1"/>
                </a:solidFill>
                <a:effectLst/>
                <a:latin typeface="+mn-lt"/>
                <a:ea typeface="+mn-ea"/>
                <a:cs typeface="+mn-cs"/>
              </a:rPr>
              <a:t>15.5</a:t>
            </a:r>
            <a:r>
              <a:rPr lang="zh-CN" altLang="en-US" sz="1200" b="0" i="0" u="none" strike="noStrike" kern="1200" dirty="0">
                <a:solidFill>
                  <a:schemeClr val="tx1"/>
                </a:solidFill>
                <a:effectLst/>
                <a:latin typeface="+mn-lt"/>
                <a:ea typeface="+mn-ea"/>
                <a:cs typeface="+mn-cs"/>
              </a:rPr>
              <a:t>亿元，比上年同期增长</a:t>
            </a:r>
            <a:r>
              <a:rPr lang="en-US" altLang="zh-CN" sz="1200" b="0" i="0" u="none" strike="noStrike" kern="1200" dirty="0">
                <a:solidFill>
                  <a:schemeClr val="tx1"/>
                </a:solidFill>
                <a:effectLst/>
                <a:latin typeface="+mn-lt"/>
                <a:ea typeface="+mn-ea"/>
                <a:cs typeface="+mn-cs"/>
              </a:rPr>
              <a:t>21.52%</a:t>
            </a:r>
            <a:r>
              <a:rPr lang="zh-CN" altLang="en-US" sz="1200" b="0" i="0" u="none" strike="noStrike" kern="1200" dirty="0">
                <a:solidFill>
                  <a:schemeClr val="tx1"/>
                </a:solidFill>
                <a:effectLst/>
                <a:latin typeface="+mn-lt"/>
                <a:ea typeface="+mn-ea"/>
                <a:cs typeface="+mn-cs"/>
              </a:rPr>
              <a:t>；</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首旅如家实现利润总额</a:t>
            </a:r>
            <a:r>
              <a:rPr lang="en-US" altLang="zh-CN" sz="1200" b="0" i="0" u="none" strike="noStrike" kern="1200" dirty="0">
                <a:solidFill>
                  <a:schemeClr val="tx1"/>
                </a:solidFill>
                <a:effectLst/>
                <a:latin typeface="+mn-lt"/>
                <a:ea typeface="+mn-ea"/>
                <a:cs typeface="+mn-cs"/>
              </a:rPr>
              <a:t>12.86</a:t>
            </a:r>
            <a:r>
              <a:rPr lang="zh-CN" altLang="en-US" sz="1200" b="0" i="0" u="none" strike="noStrike" kern="1200" dirty="0">
                <a:solidFill>
                  <a:schemeClr val="tx1"/>
                </a:solidFill>
                <a:effectLst/>
                <a:latin typeface="+mn-lt"/>
                <a:ea typeface="+mn-ea"/>
                <a:cs typeface="+mn-cs"/>
              </a:rPr>
              <a:t>亿元，增长</a:t>
            </a:r>
            <a:r>
              <a:rPr lang="en-US" altLang="zh-CN" sz="1200" b="0" i="0" u="none" strike="noStrike" kern="1200" dirty="0">
                <a:solidFill>
                  <a:schemeClr val="tx1"/>
                </a:solidFill>
                <a:effectLst/>
                <a:latin typeface="+mn-lt"/>
                <a:ea typeface="+mn-ea"/>
                <a:cs typeface="+mn-cs"/>
              </a:rPr>
              <a:t>28.38%</a:t>
            </a:r>
            <a:r>
              <a:rPr lang="zh-CN" altLang="en-US" sz="1200" b="0" i="0" u="none" strike="noStrike" kern="1200" dirty="0">
                <a:solidFill>
                  <a:schemeClr val="tx1"/>
                </a:solidFill>
                <a:effectLst/>
                <a:latin typeface="+mn-lt"/>
                <a:ea typeface="+mn-ea"/>
                <a:cs typeface="+mn-cs"/>
              </a:rPr>
              <a:t>；</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华住净利润</a:t>
            </a:r>
            <a:r>
              <a:rPr lang="en-US" altLang="zh-CN" sz="1200" b="0" i="0" u="none" strike="noStrike" kern="1200" dirty="0">
                <a:solidFill>
                  <a:schemeClr val="tx1"/>
                </a:solidFill>
                <a:effectLst/>
                <a:latin typeface="+mn-lt"/>
                <a:ea typeface="+mn-ea"/>
                <a:cs typeface="+mn-cs"/>
              </a:rPr>
              <a:t>17.132</a:t>
            </a:r>
            <a:r>
              <a:rPr lang="zh-CN" altLang="en-US" sz="1200" b="0" i="0" u="none" strike="noStrike" kern="1200" dirty="0">
                <a:solidFill>
                  <a:schemeClr val="tx1"/>
                </a:solidFill>
                <a:effectLst/>
                <a:latin typeface="+mn-lt"/>
                <a:ea typeface="+mn-ea"/>
                <a:cs typeface="+mn-cs"/>
              </a:rPr>
              <a:t>亿元，同比增长</a:t>
            </a:r>
            <a:r>
              <a:rPr lang="en-US" altLang="zh-CN" sz="1200" b="0" i="0" u="none" strike="noStrike" kern="1200" dirty="0">
                <a:solidFill>
                  <a:schemeClr val="tx1"/>
                </a:solidFill>
                <a:effectLst/>
                <a:latin typeface="+mn-lt"/>
                <a:ea typeface="+mn-ea"/>
                <a:cs typeface="+mn-cs"/>
              </a:rPr>
              <a:t>36.1%</a:t>
            </a:r>
            <a:r>
              <a:rPr lang="zh-CN" altLang="en-US" sz="1200" b="0" i="0" u="none" strike="noStrike" kern="1200" dirty="0">
                <a:solidFill>
                  <a:schemeClr val="tx1"/>
                </a:solidFill>
                <a:effectLst/>
                <a:latin typeface="+mn-lt"/>
                <a:ea typeface="+mn-ea"/>
                <a:cs typeface="+mn-cs"/>
              </a:rPr>
              <a:t>。</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在当前住宿业消费升级的大环境下，继续扩大规模仍是三大酒店集团的一大特征，近年来频频发力的中高端酒店逐渐成为发展的主力军；</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u="none" strike="noStrike" kern="1200" dirty="0">
                <a:solidFill>
                  <a:schemeClr val="tx1"/>
                </a:solidFill>
                <a:effectLst/>
                <a:latin typeface="+mn-lt"/>
                <a:ea typeface="+mn-ea"/>
                <a:cs typeface="+mn-cs"/>
              </a:rPr>
              <a:t>但进入到</a:t>
            </a:r>
            <a:r>
              <a:rPr lang="en-US" altLang="zh-CN" sz="1200" b="0" i="0" u="none" strike="noStrike" kern="1200" dirty="0">
                <a:solidFill>
                  <a:schemeClr val="tx1"/>
                </a:solidFill>
                <a:effectLst/>
                <a:latin typeface="+mn-lt"/>
                <a:ea typeface="+mn-ea"/>
                <a:cs typeface="+mn-cs"/>
              </a:rPr>
              <a:t>2019</a:t>
            </a:r>
            <a:r>
              <a:rPr lang="zh-CN" altLang="en-US" sz="1200" b="0" i="0" u="none" strike="noStrike" kern="1200" dirty="0">
                <a:solidFill>
                  <a:schemeClr val="tx1"/>
                </a:solidFill>
                <a:effectLst/>
                <a:latin typeface="+mn-lt"/>
                <a:ea typeface="+mn-ea"/>
                <a:cs typeface="+mn-cs"/>
              </a:rPr>
              <a:t>年</a:t>
            </a:r>
            <a:r>
              <a:rPr lang="en-US" altLang="zh-CN" sz="1200" b="0" i="0" u="none" strike="noStrike" kern="1200" dirty="0">
                <a:solidFill>
                  <a:schemeClr val="tx1"/>
                </a:solidFill>
                <a:effectLst/>
                <a:latin typeface="+mn-lt"/>
                <a:ea typeface="+mn-ea"/>
                <a:cs typeface="+mn-cs"/>
              </a:rPr>
              <a:t>Q2, </a:t>
            </a:r>
            <a:r>
              <a:rPr lang="zh-CN" altLang="en-US" sz="1200" b="0" i="0" u="none" strike="noStrike" kern="1200" dirty="0">
                <a:solidFill>
                  <a:schemeClr val="tx1"/>
                </a:solidFill>
                <a:effectLst/>
                <a:latin typeface="+mn-lt"/>
                <a:ea typeface="+mn-ea"/>
                <a:cs typeface="+mn-cs"/>
              </a:rPr>
              <a:t>华住集团旗下酒店的出租率受商务出行疲软影响下降明显，</a:t>
            </a:r>
            <a:r>
              <a:rPr lang="zh-CN" altLang="en-US" dirty="0">
                <a:solidFill>
                  <a:srgbClr val="FF0000"/>
                </a:solidFill>
              </a:rPr>
              <a:t>平均入住率为</a:t>
            </a:r>
            <a:r>
              <a:rPr lang="en-US" altLang="zh-CN" dirty="0">
                <a:solidFill>
                  <a:srgbClr val="FF0000"/>
                </a:solidFill>
              </a:rPr>
              <a:t>86.9%</a:t>
            </a:r>
            <a:r>
              <a:rPr lang="zh-CN" altLang="en-US" dirty="0">
                <a:solidFill>
                  <a:srgbClr val="FF0000"/>
                </a:solidFill>
              </a:rPr>
              <a:t>，去年同期为</a:t>
            </a:r>
            <a:r>
              <a:rPr lang="en-US" altLang="zh-CN" dirty="0">
                <a:solidFill>
                  <a:srgbClr val="FF0000"/>
                </a:solidFill>
              </a:rPr>
              <a:t>90%</a:t>
            </a:r>
            <a:r>
              <a:rPr lang="zh-CN" altLang="en-US" dirty="0">
                <a:solidFill>
                  <a:srgbClr val="FF0000"/>
                </a:solidFill>
              </a:rPr>
              <a:t>。而今年</a:t>
            </a:r>
            <a:r>
              <a:rPr lang="zh-CN" altLang="en-US" sz="1200" b="0" i="0" u="none" strike="noStrike" kern="1200" dirty="0">
                <a:solidFill>
                  <a:schemeClr val="tx1"/>
                </a:solidFill>
                <a:effectLst/>
                <a:latin typeface="+mn-lt"/>
                <a:ea typeface="+mn-ea"/>
                <a:cs typeface="+mn-cs"/>
              </a:rPr>
              <a:t>华住一季度出租率</a:t>
            </a:r>
            <a:r>
              <a:rPr lang="en-US" altLang="zh-CN" sz="1200" b="0" i="0" u="none" strike="noStrike" kern="1200" dirty="0">
                <a:solidFill>
                  <a:schemeClr val="tx1"/>
                </a:solidFill>
                <a:effectLst/>
                <a:latin typeface="+mn-lt"/>
                <a:ea typeface="+mn-ea"/>
                <a:cs typeface="+mn-cs"/>
              </a:rPr>
              <a:t>80.6%</a:t>
            </a:r>
            <a:r>
              <a:rPr lang="zh-CN" altLang="en-US" sz="1200" b="0" i="0" u="none" strike="noStrike" kern="1200" dirty="0">
                <a:solidFill>
                  <a:schemeClr val="tx1"/>
                </a:solidFill>
                <a:effectLst/>
                <a:latin typeface="+mn-lt"/>
                <a:ea typeface="+mn-ea"/>
                <a:cs typeface="+mn-cs"/>
              </a:rPr>
              <a:t>，同比下降</a:t>
            </a:r>
            <a:r>
              <a:rPr lang="en-US" altLang="zh-CN" sz="1200" b="0" i="0" u="none" strike="noStrike" kern="1200" dirty="0">
                <a:solidFill>
                  <a:schemeClr val="tx1"/>
                </a:solidFill>
                <a:effectLst/>
                <a:latin typeface="+mn-lt"/>
                <a:ea typeface="+mn-ea"/>
                <a:cs typeface="+mn-cs"/>
              </a:rPr>
              <a:t>3.1%</a:t>
            </a:r>
            <a:r>
              <a:rPr lang="zh-CN" altLang="en-US" sz="1200" b="0" i="0" u="none" strike="noStrike" kern="1200" dirty="0">
                <a:solidFill>
                  <a:schemeClr val="tx1"/>
                </a:solidFill>
                <a:effectLst/>
                <a:latin typeface="+mn-lt"/>
                <a:ea typeface="+mn-ea"/>
                <a:cs typeface="+mn-cs"/>
              </a:rPr>
              <a:t>，看来今天下半年出租率很可能继续持续下降趋势。</a:t>
            </a:r>
            <a:endParaRPr lang="en-US" altLang="zh-CN"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u="none" strike="noStrike" kern="1200" dirty="0">
                <a:solidFill>
                  <a:schemeClr val="tx1"/>
                </a:solidFill>
                <a:effectLst/>
                <a:latin typeface="+mn-lt"/>
                <a:ea typeface="+mn-ea"/>
                <a:cs typeface="+mn-cs"/>
              </a:rPr>
              <a:t>不断扩大规模的同时，面对供应量加速，疲软态势的市场和愈发同质化竞争的环境下，各大集团如何保持强劲盈利能力，是最大的挑战。</a:t>
            </a:r>
            <a:r>
              <a:rPr lang="zh-CN" altLang="en-US" dirty="0">
                <a:solidFill>
                  <a:srgbClr val="FF0000"/>
                </a:solidFill>
              </a:rPr>
              <a:t/>
            </a:r>
            <a:br>
              <a:rPr lang="zh-CN" altLang="en-US" dirty="0">
                <a:solidFill>
                  <a:srgbClr val="FF0000"/>
                </a:solidFill>
              </a:rPr>
            </a:br>
            <a:endParaRPr lang="zh-CN" altLang="en-US" dirty="0">
              <a:solidFill>
                <a:srgbClr val="FF0000"/>
              </a:solidFill>
            </a:endParaRPr>
          </a:p>
          <a:p>
            <a:endParaRPr lang="zh-CN" altLang="en-US" dirty="0"/>
          </a:p>
        </p:txBody>
      </p:sp>
      <p:sp>
        <p:nvSpPr>
          <p:cNvPr id="4" name="灯片编号占位符 3"/>
          <p:cNvSpPr>
            <a:spLocks noGrp="1"/>
          </p:cNvSpPr>
          <p:nvPr>
            <p:ph type="sldNum" sz="quarter" idx="5"/>
          </p:nvPr>
        </p:nvSpPr>
        <p:spPr/>
        <p:txBody>
          <a:bodyPr/>
          <a:lstStyle/>
          <a:p>
            <a:fld id="{659AC025-D4FD-488B-9A7C-39D18327FB05}" type="slidenum">
              <a:rPr lang="zh-CN" altLang="en-US" smtClean="0"/>
              <a:t>12</a:t>
            </a:fld>
            <a:endParaRPr lang="zh-CN" altLang="en-US"/>
          </a:p>
        </p:txBody>
      </p:sp>
    </p:spTree>
    <p:extLst>
      <p:ext uri="{BB962C8B-B14F-4D97-AF65-F5344CB8AC3E}">
        <p14:creationId xmlns:p14="http://schemas.microsoft.com/office/powerpoint/2010/main" val="3738088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dirty="0">
                <a:solidFill>
                  <a:schemeClr val="tx1"/>
                </a:solidFill>
                <a:effectLst/>
                <a:latin typeface="+mn-lt"/>
                <a:ea typeface="+mn-ea"/>
                <a:cs typeface="+mn-cs"/>
              </a:rPr>
              <a:t>年轻的中国酒店集团不约而同地展开多品牌战略且发展迅猛，大有赶超国际集团的趋势。</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而国际集团在经历几十年甚至百年成长后，才逐渐形成了品牌矩阵。</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其实，大多数普通消费者都无法列举所有的酒店品牌，也不一定能区别其中的差异。对酒店公司而言，开发个性化品牌的难度已经越来越大了</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酒店与航司、汽车以及其他以品牌为中心的行业截然不同。酒店品牌确实很重要，但品牌对酒店业主比对酒店客人更重要</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中国酒店集团的多品牌战略是否需要一点时间消化？</a:t>
            </a:r>
            <a:endParaRPr lang="zh-CN" altLang="en-US" dirty="0"/>
          </a:p>
          <a:p>
            <a:endParaRPr lang="en-US" altLang="zh-CN" dirty="0"/>
          </a:p>
          <a:p>
            <a:r>
              <a:rPr lang="zh-CN" altLang="en-US" dirty="0"/>
              <a:t>中国六大酒店集团的平均年龄 </a:t>
            </a:r>
            <a:r>
              <a:rPr lang="en-US" altLang="zh-CN" b="1" dirty="0"/>
              <a:t>16.3</a:t>
            </a:r>
            <a:r>
              <a:rPr lang="zh-CN" altLang="en-US" b="1" dirty="0"/>
              <a:t>岁</a:t>
            </a:r>
            <a:r>
              <a:rPr lang="zh-CN" altLang="en-US" dirty="0"/>
              <a:t>。</a:t>
            </a:r>
            <a:endParaRPr lang="en-US" altLang="zh-CN" dirty="0"/>
          </a:p>
          <a:p>
            <a:endParaRPr lang="en-US" altLang="zh-CN" dirty="0"/>
          </a:p>
          <a:p>
            <a:r>
              <a:rPr lang="zh-CN" altLang="en-US" dirty="0"/>
              <a:t>锦江：</a:t>
            </a:r>
            <a:r>
              <a:rPr lang="en-US" altLang="zh-CN" dirty="0"/>
              <a:t>1993</a:t>
            </a:r>
            <a:r>
              <a:rPr lang="zh-CN" altLang="en-US" dirty="0"/>
              <a:t>成立（</a:t>
            </a:r>
            <a:r>
              <a:rPr lang="en-US" altLang="zh-CN" dirty="0"/>
              <a:t>26</a:t>
            </a:r>
            <a:r>
              <a:rPr lang="zh-CN" altLang="en-US" dirty="0"/>
              <a:t>岁）   首旅如家：</a:t>
            </a:r>
            <a:r>
              <a:rPr lang="en-US" altLang="zh-CN" dirty="0"/>
              <a:t>1998</a:t>
            </a:r>
            <a:r>
              <a:rPr lang="zh-CN" altLang="en-US" dirty="0"/>
              <a:t>年（</a:t>
            </a:r>
            <a:r>
              <a:rPr lang="en-US" altLang="zh-CN" dirty="0"/>
              <a:t>21</a:t>
            </a:r>
            <a:r>
              <a:rPr lang="zh-CN" altLang="en-US" dirty="0"/>
              <a:t>岁）    华住：</a:t>
            </a:r>
            <a:r>
              <a:rPr lang="en-US" altLang="zh-CN" dirty="0"/>
              <a:t>2005</a:t>
            </a:r>
            <a:r>
              <a:rPr lang="zh-CN" altLang="en-US" dirty="0"/>
              <a:t>年（</a:t>
            </a:r>
            <a:r>
              <a:rPr lang="en-US" altLang="zh-CN" dirty="0"/>
              <a:t>14</a:t>
            </a:r>
            <a:r>
              <a:rPr lang="zh-CN" altLang="en-US" dirty="0"/>
              <a:t>岁） 格林</a:t>
            </a:r>
            <a:r>
              <a:rPr lang="zh-CN" altLang="en-US" dirty="0">
                <a:sym typeface="Wingdings" panose="05000000000000000000" pitchFamily="2" charset="2"/>
              </a:rPr>
              <a:t>：</a:t>
            </a:r>
            <a:r>
              <a:rPr lang="en-US" altLang="zh-CN" dirty="0">
                <a:sym typeface="Wingdings" panose="05000000000000000000" pitchFamily="2" charset="2"/>
              </a:rPr>
              <a:t>2004</a:t>
            </a:r>
            <a:r>
              <a:rPr lang="zh-CN" altLang="en-US" dirty="0">
                <a:sym typeface="Wingdings" panose="05000000000000000000" pitchFamily="2" charset="2"/>
              </a:rPr>
              <a:t>年 （</a:t>
            </a:r>
            <a:r>
              <a:rPr lang="en-US" altLang="zh-CN" dirty="0">
                <a:sym typeface="Wingdings" panose="05000000000000000000" pitchFamily="2" charset="2"/>
              </a:rPr>
              <a:t>15</a:t>
            </a:r>
            <a:r>
              <a:rPr lang="zh-CN" altLang="en-US" dirty="0">
                <a:sym typeface="Wingdings" panose="05000000000000000000" pitchFamily="2" charset="2"/>
              </a:rPr>
              <a:t>岁）</a:t>
            </a:r>
            <a:r>
              <a:rPr lang="zh-CN" altLang="en-US" dirty="0"/>
              <a:t> 东呈：</a:t>
            </a:r>
            <a:r>
              <a:rPr lang="en-US" altLang="zh-CN" dirty="0"/>
              <a:t>2006</a:t>
            </a:r>
            <a:r>
              <a:rPr lang="zh-CN" altLang="en-US" dirty="0"/>
              <a:t>年（</a:t>
            </a:r>
            <a:r>
              <a:rPr lang="en-US" altLang="zh-CN" dirty="0"/>
              <a:t>13</a:t>
            </a:r>
            <a:r>
              <a:rPr lang="zh-CN" altLang="en-US" dirty="0"/>
              <a:t>岁） </a:t>
            </a:r>
            <a:endParaRPr lang="en-US" altLang="zh-CN" dirty="0"/>
          </a:p>
          <a:p>
            <a:r>
              <a:rPr lang="zh-CN" altLang="en-US" dirty="0"/>
              <a:t>尚美：</a:t>
            </a:r>
            <a:r>
              <a:rPr lang="en-US" altLang="zh-CN" dirty="0"/>
              <a:t>2010</a:t>
            </a:r>
            <a:r>
              <a:rPr lang="zh-CN" altLang="en-US" dirty="0"/>
              <a:t>年 </a:t>
            </a:r>
            <a:r>
              <a:rPr lang="en-US" altLang="zh-CN" dirty="0"/>
              <a:t>(9</a:t>
            </a:r>
            <a:r>
              <a:rPr lang="zh-CN" altLang="en-US" dirty="0"/>
              <a:t>岁</a:t>
            </a:r>
            <a:r>
              <a:rPr lang="en-US" altLang="zh-CN" dirty="0"/>
              <a:t>) </a:t>
            </a:r>
          </a:p>
          <a:p>
            <a:endParaRPr lang="en-US" altLang="zh-CN" dirty="0"/>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659AC025-D4FD-488B-9A7C-39D18327FB05}" type="slidenum">
              <a:rPr lang="zh-CN" altLang="en-US" smtClean="0"/>
              <a:t>13</a:t>
            </a:fld>
            <a:endParaRPr lang="zh-CN" altLang="en-US"/>
          </a:p>
        </p:txBody>
      </p:sp>
    </p:spTree>
    <p:extLst>
      <p:ext uri="{BB962C8B-B14F-4D97-AF65-F5344CB8AC3E}">
        <p14:creationId xmlns:p14="http://schemas.microsoft.com/office/powerpoint/2010/main" val="3537676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来看看国际领军连锁集团的年纪有多大：平均年龄 </a:t>
            </a:r>
            <a:r>
              <a:rPr lang="en-US" altLang="zh-CN" sz="1200" b="1" i="0" u="none" strike="noStrike" kern="1200" dirty="0">
                <a:solidFill>
                  <a:schemeClr val="tx1"/>
                </a:solidFill>
                <a:effectLst/>
                <a:highlight>
                  <a:srgbClr val="00FFFF"/>
                </a:highlight>
                <a:latin typeface="+mn-lt"/>
                <a:ea typeface="+mn-ea"/>
                <a:cs typeface="+mn-cs"/>
              </a:rPr>
              <a:t>70.6</a:t>
            </a:r>
            <a:r>
              <a:rPr lang="zh-CN" altLang="en-US" sz="1200" b="1" i="0" u="none" strike="noStrike" kern="1200" dirty="0">
                <a:solidFill>
                  <a:schemeClr val="tx1"/>
                </a:solidFill>
                <a:effectLst/>
                <a:highlight>
                  <a:srgbClr val="00FFFF"/>
                </a:highlight>
                <a:latin typeface="+mn-lt"/>
                <a:ea typeface="+mn-ea"/>
                <a:cs typeface="+mn-cs"/>
              </a:rPr>
              <a:t>岁</a:t>
            </a:r>
            <a:endParaRPr lang="en-US" altLang="zh-CN" sz="1200" b="1" i="0" u="none" strike="noStrike" kern="1200" dirty="0">
              <a:solidFill>
                <a:schemeClr val="tx1"/>
              </a:solidFill>
              <a:effectLst/>
              <a:highlight>
                <a:srgbClr val="00FFFF"/>
              </a:highligh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希尔顿成立于</a:t>
            </a:r>
            <a:r>
              <a:rPr lang="en-US" altLang="zh-CN" sz="1200" b="0" i="0" u="none" strike="noStrike" kern="1200" dirty="0">
                <a:solidFill>
                  <a:schemeClr val="tx1"/>
                </a:solidFill>
                <a:effectLst/>
                <a:latin typeface="+mn-lt"/>
                <a:ea typeface="+mn-ea"/>
                <a:cs typeface="+mn-cs"/>
              </a:rPr>
              <a:t>1919</a:t>
            </a:r>
            <a:r>
              <a:rPr lang="zh-CN" altLang="en-US" sz="1200" b="0" i="0" u="none" strike="noStrike" kern="1200" dirty="0">
                <a:solidFill>
                  <a:schemeClr val="tx1"/>
                </a:solidFill>
                <a:effectLst/>
                <a:latin typeface="+mn-lt"/>
                <a:ea typeface="+mn-ea"/>
                <a:cs typeface="+mn-cs"/>
              </a:rPr>
              <a:t>年，今年</a:t>
            </a:r>
            <a:r>
              <a:rPr lang="en-US" altLang="zh-CN" sz="1200" b="0" i="0" u="none" strike="noStrike" kern="1200" dirty="0">
                <a:solidFill>
                  <a:schemeClr val="tx1"/>
                </a:solidFill>
                <a:effectLst/>
                <a:latin typeface="+mn-lt"/>
                <a:ea typeface="+mn-ea"/>
                <a:cs typeface="+mn-cs"/>
              </a:rPr>
              <a:t>100</a:t>
            </a:r>
            <a:r>
              <a:rPr lang="zh-CN" altLang="en-US" sz="1200" b="0" i="0" u="none" strike="noStrike" kern="1200" dirty="0">
                <a:solidFill>
                  <a:schemeClr val="tx1"/>
                </a:solidFill>
                <a:effectLst/>
                <a:latin typeface="+mn-lt"/>
                <a:ea typeface="+mn-ea"/>
                <a:cs typeface="+mn-cs"/>
              </a:rPr>
              <a:t>岁，万豪</a:t>
            </a:r>
            <a:r>
              <a:rPr lang="en-US" altLang="zh-CN" sz="1200" b="0" i="0" u="none" strike="noStrike" kern="1200" dirty="0">
                <a:solidFill>
                  <a:schemeClr val="tx1"/>
                </a:solidFill>
                <a:effectLst/>
                <a:latin typeface="+mn-lt"/>
                <a:ea typeface="+mn-ea"/>
                <a:cs typeface="+mn-cs"/>
              </a:rPr>
              <a:t>1927</a:t>
            </a:r>
            <a:r>
              <a:rPr lang="zh-CN" altLang="en-US" sz="1200" b="0" i="0" u="none" strike="noStrike" kern="1200" dirty="0">
                <a:solidFill>
                  <a:schemeClr val="tx1"/>
                </a:solidFill>
                <a:effectLst/>
                <a:latin typeface="+mn-lt"/>
                <a:ea typeface="+mn-ea"/>
                <a:cs typeface="+mn-cs"/>
              </a:rPr>
              <a:t>年（</a:t>
            </a:r>
            <a:r>
              <a:rPr lang="en-US" altLang="zh-CN" sz="1200" b="0" i="0" u="none" strike="noStrike" kern="1200" dirty="0">
                <a:solidFill>
                  <a:schemeClr val="tx1"/>
                </a:solidFill>
                <a:effectLst/>
                <a:latin typeface="+mn-lt"/>
                <a:ea typeface="+mn-ea"/>
                <a:cs typeface="+mn-cs"/>
              </a:rPr>
              <a:t>92</a:t>
            </a:r>
            <a:r>
              <a:rPr lang="zh-CN" altLang="en-US" sz="1200" b="0" i="0" u="none" strike="noStrike" kern="1200" dirty="0">
                <a:solidFill>
                  <a:schemeClr val="tx1"/>
                </a:solidFill>
                <a:effectLst/>
                <a:latin typeface="+mn-lt"/>
                <a:ea typeface="+mn-ea"/>
                <a:cs typeface="+mn-cs"/>
              </a:rPr>
              <a:t>岁），洲际</a:t>
            </a:r>
            <a:r>
              <a:rPr lang="en-US" altLang="zh-CN" sz="1200" b="0" i="0" u="none" strike="noStrike" kern="1200" dirty="0">
                <a:solidFill>
                  <a:schemeClr val="tx1"/>
                </a:solidFill>
                <a:effectLst/>
                <a:latin typeface="+mn-lt"/>
                <a:ea typeface="+mn-ea"/>
                <a:cs typeface="+mn-cs"/>
              </a:rPr>
              <a:t>1946</a:t>
            </a:r>
            <a:r>
              <a:rPr lang="zh-CN" altLang="en-US" sz="1200" b="0" i="0" u="none" strike="noStrike" kern="1200" dirty="0">
                <a:solidFill>
                  <a:schemeClr val="tx1"/>
                </a:solidFill>
                <a:effectLst/>
                <a:latin typeface="+mn-lt"/>
                <a:ea typeface="+mn-ea"/>
                <a:cs typeface="+mn-cs"/>
              </a:rPr>
              <a:t>年（</a:t>
            </a:r>
            <a:r>
              <a:rPr lang="en-US" altLang="zh-CN" sz="1200" b="0" i="0" u="none" strike="noStrike" kern="1200" dirty="0">
                <a:solidFill>
                  <a:schemeClr val="tx1"/>
                </a:solidFill>
                <a:effectLst/>
                <a:latin typeface="+mn-lt"/>
                <a:ea typeface="+mn-ea"/>
                <a:cs typeface="+mn-cs"/>
              </a:rPr>
              <a:t>73</a:t>
            </a:r>
            <a:r>
              <a:rPr lang="zh-CN" altLang="en-US" sz="1200" b="0" i="0" u="none" strike="noStrike" kern="1200" dirty="0">
                <a:solidFill>
                  <a:schemeClr val="tx1"/>
                </a:solidFill>
                <a:effectLst/>
                <a:latin typeface="+mn-lt"/>
                <a:ea typeface="+mn-ea"/>
                <a:cs typeface="+mn-cs"/>
              </a:rPr>
              <a:t>岁），凯悦</a:t>
            </a:r>
            <a:r>
              <a:rPr lang="en-US" altLang="zh-CN" sz="1200" b="0" i="0" u="none" strike="noStrike" kern="1200" dirty="0">
                <a:solidFill>
                  <a:schemeClr val="tx1"/>
                </a:solidFill>
                <a:effectLst/>
                <a:latin typeface="+mn-lt"/>
                <a:ea typeface="+mn-ea"/>
                <a:cs typeface="+mn-cs"/>
              </a:rPr>
              <a:t>1957</a:t>
            </a:r>
            <a:r>
              <a:rPr lang="zh-CN" altLang="en-US" sz="1200" b="0" i="0" u="none" strike="noStrike" kern="1200" dirty="0">
                <a:solidFill>
                  <a:schemeClr val="tx1"/>
                </a:solidFill>
                <a:effectLst/>
                <a:latin typeface="+mn-lt"/>
                <a:ea typeface="+mn-ea"/>
                <a:cs typeface="+mn-cs"/>
              </a:rPr>
              <a:t>年（</a:t>
            </a:r>
            <a:r>
              <a:rPr lang="en-US" altLang="zh-CN" sz="1200" b="0" i="0" u="none" strike="noStrike" kern="1200" dirty="0">
                <a:solidFill>
                  <a:schemeClr val="tx1"/>
                </a:solidFill>
                <a:effectLst/>
                <a:latin typeface="+mn-lt"/>
                <a:ea typeface="+mn-ea"/>
                <a:cs typeface="+mn-cs"/>
              </a:rPr>
              <a:t>62</a:t>
            </a:r>
            <a:r>
              <a:rPr lang="zh-CN" altLang="en-US" sz="1200" b="0" i="0" u="none" strike="noStrike" kern="1200" dirty="0">
                <a:solidFill>
                  <a:schemeClr val="tx1"/>
                </a:solidFill>
                <a:effectLst/>
                <a:latin typeface="+mn-lt"/>
                <a:ea typeface="+mn-ea"/>
                <a:cs typeface="+mn-cs"/>
              </a:rPr>
              <a:t>岁），雅高</a:t>
            </a:r>
            <a:r>
              <a:rPr lang="en-US" altLang="zh-CN" sz="1200" b="0" i="0" u="none" strike="noStrike" kern="1200" dirty="0">
                <a:solidFill>
                  <a:schemeClr val="tx1"/>
                </a:solidFill>
                <a:effectLst/>
                <a:latin typeface="+mn-lt"/>
                <a:ea typeface="+mn-ea"/>
                <a:cs typeface="+mn-cs"/>
              </a:rPr>
              <a:t>1967</a:t>
            </a:r>
            <a:r>
              <a:rPr lang="zh-CN" altLang="en-US" sz="1200" b="0" i="0" u="none" strike="noStrike" kern="1200" dirty="0">
                <a:solidFill>
                  <a:schemeClr val="tx1"/>
                </a:solidFill>
                <a:effectLst/>
                <a:latin typeface="+mn-lt"/>
                <a:ea typeface="+mn-ea"/>
                <a:cs typeface="+mn-cs"/>
              </a:rPr>
              <a:t>年（</a:t>
            </a:r>
            <a:r>
              <a:rPr lang="en-US" altLang="zh-CN" sz="1200" b="0" i="0" u="none" strike="noStrike" kern="1200" dirty="0">
                <a:solidFill>
                  <a:schemeClr val="tx1"/>
                </a:solidFill>
                <a:effectLst/>
                <a:latin typeface="+mn-lt"/>
                <a:ea typeface="+mn-ea"/>
                <a:cs typeface="+mn-cs"/>
              </a:rPr>
              <a:t>52</a:t>
            </a:r>
            <a:r>
              <a:rPr lang="zh-CN" altLang="en-US" sz="1200" b="0" i="0" u="none" strike="noStrike" kern="1200" dirty="0">
                <a:solidFill>
                  <a:schemeClr val="tx1"/>
                </a:solidFill>
                <a:effectLst/>
                <a:latin typeface="+mn-lt"/>
                <a:ea typeface="+mn-ea"/>
                <a:cs typeface="+mn-cs"/>
              </a:rPr>
              <a:t>岁），温德姆</a:t>
            </a:r>
            <a:r>
              <a:rPr lang="en-US" altLang="zh-CN" sz="1200" b="0" i="0" u="none" strike="noStrike" kern="1200" dirty="0">
                <a:solidFill>
                  <a:schemeClr val="tx1"/>
                </a:solidFill>
                <a:effectLst/>
                <a:latin typeface="+mn-lt"/>
                <a:ea typeface="+mn-ea"/>
                <a:cs typeface="+mn-cs"/>
              </a:rPr>
              <a:t>1974</a:t>
            </a:r>
            <a:r>
              <a:rPr lang="zh-CN" altLang="en-US" sz="1200" b="0" i="0" u="none" strike="noStrike" kern="1200" dirty="0">
                <a:solidFill>
                  <a:schemeClr val="tx1"/>
                </a:solidFill>
                <a:effectLst/>
                <a:latin typeface="+mn-lt"/>
                <a:ea typeface="+mn-ea"/>
                <a:cs typeface="+mn-cs"/>
              </a:rPr>
              <a:t>年（</a:t>
            </a:r>
            <a:r>
              <a:rPr lang="en-US" altLang="zh-CN" sz="1200" b="0" i="0" u="none" strike="noStrike" kern="1200" dirty="0">
                <a:solidFill>
                  <a:schemeClr val="tx1"/>
                </a:solidFill>
                <a:effectLst/>
                <a:latin typeface="+mn-lt"/>
                <a:ea typeface="+mn-ea"/>
                <a:cs typeface="+mn-cs"/>
              </a:rPr>
              <a:t>45</a:t>
            </a:r>
            <a:r>
              <a:rPr lang="zh-CN" altLang="en-US" sz="1200" b="0" i="0" u="none" strike="noStrike" kern="1200" dirty="0">
                <a:solidFill>
                  <a:schemeClr val="tx1"/>
                </a:solidFill>
                <a:effectLst/>
                <a:latin typeface="+mn-lt"/>
                <a:ea typeface="+mn-ea"/>
                <a:cs typeface="+mn-cs"/>
              </a:rPr>
              <a:t>岁）。</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在经历这么多年的成长后，逐渐形成了品牌矩阵，而中国酒店集团在短短十几年甚至几年里就完成了品牌多元化？</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659AC025-D4FD-488B-9A7C-39D18327FB05}" type="slidenum">
              <a:rPr lang="zh-CN" altLang="en-US" smtClean="0"/>
              <a:t>14</a:t>
            </a:fld>
            <a:endParaRPr lang="zh-CN" altLang="en-US"/>
          </a:p>
        </p:txBody>
      </p:sp>
    </p:spTree>
    <p:extLst>
      <p:ext uri="{BB962C8B-B14F-4D97-AF65-F5344CB8AC3E}">
        <p14:creationId xmlns:p14="http://schemas.microsoft.com/office/powerpoint/2010/main" val="2886851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除了异常火热的中档酒店，近郊度假型酒店也正在成为消费者、资本和行业巨头追逐的对象。</a:t>
            </a:r>
            <a:endParaRPr lang="en-US" altLang="zh-CN" dirty="0"/>
          </a:p>
          <a:p>
            <a:endParaRPr lang="en-US" altLang="zh-CN" dirty="0"/>
          </a:p>
          <a:p>
            <a:r>
              <a:rPr lang="zh-CN" altLang="en-US" sz="1200" b="0" i="0" u="none" strike="noStrike" kern="1200" dirty="0">
                <a:solidFill>
                  <a:schemeClr val="tx1"/>
                </a:solidFill>
                <a:effectLst/>
                <a:latin typeface="+mn-lt"/>
                <a:ea typeface="+mn-ea"/>
                <a:cs typeface="+mn-cs"/>
              </a:rPr>
              <a:t>高品质近郊度假酒店则起步较晚，整个市场从</a:t>
            </a:r>
            <a:r>
              <a:rPr lang="en-US" altLang="zh-CN" sz="1200" b="0" i="0" u="none" strike="noStrike" kern="1200" dirty="0">
                <a:solidFill>
                  <a:schemeClr val="tx1"/>
                </a:solidFill>
                <a:effectLst/>
                <a:latin typeface="+mn-lt"/>
                <a:ea typeface="+mn-ea"/>
                <a:cs typeface="+mn-cs"/>
              </a:rPr>
              <a:t>2006</a:t>
            </a:r>
            <a:r>
              <a:rPr lang="zh-CN" altLang="en-US" sz="1200" b="0" i="0" u="none" strike="noStrike" kern="1200" dirty="0">
                <a:solidFill>
                  <a:schemeClr val="tx1"/>
                </a:solidFill>
                <a:effectLst/>
                <a:latin typeface="+mn-lt"/>
                <a:ea typeface="+mn-ea"/>
                <a:cs typeface="+mn-cs"/>
              </a:rPr>
              <a:t>年左右才开始萌芽，目前市场仍处于发展初期。</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近郊度假酒店相对于传统的远途热门目的地度假酒店，在经济环境影响程度、产品设计、消费人群、消费频次、收入模型、营销渠道等方面有着很大的区别。</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商务市场在最近出现疲软态势，对城市商务型尤其是高端酒店有一定的影响，但是国内休闲度假尤其短途会议会展、家庭亲子度假游方兴未艾，也对近郊度假市场是个利好。飞猪旗舰店和直播的网红带货能力以及新的社交媒体不断涌现，也给了这些新品牌迅速成为网红的机会。</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659AC025-D4FD-488B-9A7C-39D18327FB05}" type="slidenum">
              <a:rPr lang="zh-CN" altLang="en-US" smtClean="0"/>
              <a:t>15</a:t>
            </a:fld>
            <a:endParaRPr lang="zh-CN" altLang="en-US"/>
          </a:p>
        </p:txBody>
      </p:sp>
    </p:spTree>
    <p:extLst>
      <p:ext uri="{BB962C8B-B14F-4D97-AF65-F5344CB8AC3E}">
        <p14:creationId xmlns:p14="http://schemas.microsoft.com/office/powerpoint/2010/main" val="916453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dirty="0">
                <a:solidFill>
                  <a:schemeClr val="tx1"/>
                </a:solidFill>
                <a:effectLst/>
                <a:latin typeface="+mn-lt"/>
                <a:ea typeface="+mn-ea"/>
                <a:cs typeface="+mn-cs"/>
              </a:rPr>
              <a:t>自</a:t>
            </a:r>
            <a:r>
              <a:rPr lang="en-US" altLang="zh-CN" sz="1200" b="0" i="0" u="none" strike="noStrike" kern="1200" dirty="0">
                <a:solidFill>
                  <a:schemeClr val="tx1"/>
                </a:solidFill>
                <a:effectLst/>
                <a:latin typeface="+mn-lt"/>
                <a:ea typeface="+mn-ea"/>
                <a:cs typeface="+mn-cs"/>
              </a:rPr>
              <a:t>8</a:t>
            </a:r>
            <a:r>
              <a:rPr lang="zh-CN" altLang="en-US" sz="1200" b="0" i="0" u="none" strike="noStrike" kern="1200" dirty="0">
                <a:solidFill>
                  <a:schemeClr val="tx1"/>
                </a:solidFill>
                <a:effectLst/>
                <a:latin typeface="+mn-lt"/>
                <a:ea typeface="+mn-ea"/>
                <a:cs typeface="+mn-cs"/>
              </a:rPr>
              <a:t>月</a:t>
            </a:r>
            <a:r>
              <a:rPr lang="en-US" altLang="zh-CN" sz="1200" b="0" i="0" u="none" strike="noStrike" kern="1200" dirty="0">
                <a:solidFill>
                  <a:schemeClr val="tx1"/>
                </a:solidFill>
                <a:effectLst/>
                <a:latin typeface="+mn-lt"/>
                <a:ea typeface="+mn-ea"/>
                <a:cs typeface="+mn-cs"/>
              </a:rPr>
              <a:t>1</a:t>
            </a:r>
            <a:r>
              <a:rPr lang="zh-CN" altLang="en-US" sz="1200" b="0" i="0" u="none" strike="noStrike" kern="1200" dirty="0">
                <a:solidFill>
                  <a:schemeClr val="tx1"/>
                </a:solidFill>
                <a:effectLst/>
                <a:latin typeface="+mn-lt"/>
                <a:ea typeface="+mn-ea"/>
                <a:cs typeface="+mn-cs"/>
              </a:rPr>
              <a:t>日起，抖音上线民宿预订。通过国内民宿</a:t>
            </a:r>
            <a:r>
              <a:rPr lang="en-US" altLang="zh-CN" sz="1200" b="0" i="0" u="none" strike="noStrike" kern="1200" dirty="0">
                <a:solidFill>
                  <a:schemeClr val="tx1"/>
                </a:solidFill>
                <a:effectLst/>
                <a:latin typeface="+mn-lt"/>
                <a:ea typeface="+mn-ea"/>
                <a:cs typeface="+mn-cs"/>
              </a:rPr>
              <a:t>PMS</a:t>
            </a:r>
            <a:r>
              <a:rPr lang="zh-CN" altLang="en-US" sz="1200" b="0" i="0" u="none" strike="noStrike" kern="1200" dirty="0">
                <a:solidFill>
                  <a:schemeClr val="tx1"/>
                </a:solidFill>
                <a:effectLst/>
                <a:latin typeface="+mn-lt"/>
                <a:ea typeface="+mn-ea"/>
                <a:cs typeface="+mn-cs"/>
              </a:rPr>
              <a:t>系统服务商订单来了的技术支持，数百家民宿和抖音实现直连，“刷抖音、订民宿”已经成为现实。</a:t>
            </a:r>
          </a:p>
          <a:p>
            <a:r>
              <a:rPr lang="zh-CN" altLang="en-US" sz="1200" b="0" i="0" u="none" strike="noStrike" kern="1200" dirty="0">
                <a:solidFill>
                  <a:schemeClr val="tx1"/>
                </a:solidFill>
                <a:effectLst/>
                <a:latin typeface="+mn-lt"/>
                <a:ea typeface="+mn-ea"/>
                <a:cs typeface="+mn-cs"/>
              </a:rPr>
              <a:t>此前，部分酒店</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民宿在抖音上也有预订入口，但均为跳转到携程、美团内预订。毫无疑问，抖音此举上线民宿直订的动作会引起携程、美团的戒备。</a:t>
            </a:r>
          </a:p>
          <a:p>
            <a:r>
              <a:rPr lang="zh-CN" altLang="en-US" sz="1200" b="0" i="0" u="none" strike="noStrike" kern="1200" dirty="0">
                <a:solidFill>
                  <a:schemeClr val="tx1"/>
                </a:solidFill>
                <a:effectLst/>
                <a:latin typeface="+mn-lt"/>
                <a:ea typeface="+mn-ea"/>
                <a:cs typeface="+mn-cs"/>
              </a:rPr>
              <a:t>一方面，抖音“旅游基因”的缺失让部分行业人士觉得其难以深度涉足旅游电商，尤其是在需要深度理解和涉及线下运营的住宿领域，定然无法撼动携程；但另一方面，抖音去中心化、去代理化渠道或会对传统的</a:t>
            </a:r>
            <a:r>
              <a:rPr lang="en-US" altLang="zh-CN" sz="1200" b="0" i="0" u="none" strike="noStrike" kern="1200" dirty="0">
                <a:solidFill>
                  <a:schemeClr val="tx1"/>
                </a:solidFill>
                <a:effectLst/>
                <a:latin typeface="+mn-lt"/>
                <a:ea typeface="+mn-ea"/>
                <a:cs typeface="+mn-cs"/>
              </a:rPr>
              <a:t>OTA</a:t>
            </a:r>
            <a:r>
              <a:rPr lang="zh-CN" altLang="en-US" sz="1200" b="0" i="0" u="none" strike="noStrike" kern="1200" dirty="0">
                <a:solidFill>
                  <a:schemeClr val="tx1"/>
                </a:solidFill>
                <a:effectLst/>
                <a:latin typeface="+mn-lt"/>
                <a:ea typeface="+mn-ea"/>
                <a:cs typeface="+mn-cs"/>
              </a:rPr>
              <a:t>造成挑战。</a:t>
            </a:r>
          </a:p>
          <a:p>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抖音民宿季的活动中视频播放量达</a:t>
            </a:r>
            <a:r>
              <a:rPr lang="en-US" altLang="zh-CN" sz="1200" b="0" i="0" u="none" strike="noStrike" kern="1200" dirty="0">
                <a:solidFill>
                  <a:schemeClr val="tx1"/>
                </a:solidFill>
                <a:effectLst/>
                <a:latin typeface="+mn-lt"/>
                <a:ea typeface="+mn-ea"/>
                <a:cs typeface="+mn-cs"/>
              </a:rPr>
              <a:t>1.2</a:t>
            </a:r>
            <a:r>
              <a:rPr lang="zh-CN" altLang="en-US" sz="1200" b="0" i="0" u="none" strike="noStrike" kern="1200" dirty="0">
                <a:solidFill>
                  <a:schemeClr val="tx1"/>
                </a:solidFill>
                <a:effectLst/>
                <a:latin typeface="+mn-lt"/>
                <a:ea typeface="+mn-ea"/>
                <a:cs typeface="+mn-cs"/>
              </a:rPr>
              <a:t>亿，民宿的预售额突破了</a:t>
            </a:r>
            <a:r>
              <a:rPr lang="en-US" altLang="zh-CN" sz="1200" b="0" i="0" u="none" strike="noStrike" kern="1200" dirty="0">
                <a:solidFill>
                  <a:schemeClr val="tx1"/>
                </a:solidFill>
                <a:effectLst/>
                <a:latin typeface="+mn-lt"/>
                <a:ea typeface="+mn-ea"/>
                <a:cs typeface="+mn-cs"/>
              </a:rPr>
              <a:t>100</a:t>
            </a:r>
            <a:r>
              <a:rPr lang="zh-CN" altLang="en-US" sz="1200" b="0" i="0" u="none" strike="noStrike" kern="1200" dirty="0">
                <a:solidFill>
                  <a:schemeClr val="tx1"/>
                </a:solidFill>
                <a:effectLst/>
                <a:latin typeface="+mn-lt"/>
                <a:ea typeface="+mn-ea"/>
                <a:cs typeface="+mn-cs"/>
              </a:rPr>
              <a:t>万元，活动转化率只有</a:t>
            </a:r>
            <a:r>
              <a:rPr lang="en-US" altLang="zh-CN" sz="1200" b="0" i="0" u="none" strike="noStrike" kern="1200" dirty="0">
                <a:solidFill>
                  <a:schemeClr val="tx1"/>
                </a:solidFill>
                <a:effectLst/>
                <a:latin typeface="+mn-lt"/>
                <a:ea typeface="+mn-ea"/>
                <a:cs typeface="+mn-cs"/>
              </a:rPr>
              <a:t>0.008%</a:t>
            </a:r>
            <a:r>
              <a:rPr lang="zh-CN" altLang="en-US" sz="1200" b="0" i="0" u="none" strike="noStrike" kern="1200" dirty="0">
                <a:solidFill>
                  <a:schemeClr val="tx1"/>
                </a:solidFill>
                <a:effectLst/>
                <a:latin typeface="+mn-lt"/>
                <a:ea typeface="+mn-ea"/>
                <a:cs typeface="+mn-cs"/>
              </a:rPr>
              <a:t>，看来理想和现实差距还挺大的。</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安吉仲夏</a:t>
            </a:r>
            <a:r>
              <a:rPr lang="en-US" altLang="zh-CN" sz="1200" b="0" i="0" u="none" strike="noStrike" kern="1200" dirty="0">
                <a:solidFill>
                  <a:schemeClr val="tx1"/>
                </a:solidFill>
                <a:effectLst/>
                <a:latin typeface="+mn-lt"/>
                <a:ea typeface="+mn-ea"/>
                <a:cs typeface="+mn-cs"/>
              </a:rPr>
              <a:t>Dream</a:t>
            </a:r>
            <a:r>
              <a:rPr lang="zh-CN" altLang="en-US" sz="1200" b="0" i="0" u="none" strike="noStrike" kern="1200" dirty="0">
                <a:solidFill>
                  <a:schemeClr val="tx1"/>
                </a:solidFill>
                <a:effectLst/>
                <a:latin typeface="+mn-lt"/>
                <a:ea typeface="+mn-ea"/>
                <a:cs typeface="+mn-cs"/>
              </a:rPr>
              <a:t>野奢乡村酒店位于浙江湖州，在抖音活动期间收获了</a:t>
            </a:r>
            <a:r>
              <a:rPr lang="en-US" altLang="zh-CN" sz="1200" b="0" i="0" u="none" strike="noStrike" kern="1200" dirty="0">
                <a:solidFill>
                  <a:schemeClr val="tx1"/>
                </a:solidFill>
                <a:effectLst/>
                <a:latin typeface="+mn-lt"/>
                <a:ea typeface="+mn-ea"/>
                <a:cs typeface="+mn-cs"/>
              </a:rPr>
              <a:t>3000</a:t>
            </a:r>
            <a:r>
              <a:rPr lang="zh-CN" altLang="en-US" sz="1200" b="0" i="0" u="none" strike="noStrike" kern="1200" dirty="0">
                <a:solidFill>
                  <a:schemeClr val="tx1"/>
                </a:solidFill>
                <a:effectLst/>
                <a:latin typeface="+mn-lt"/>
                <a:ea typeface="+mn-ea"/>
                <a:cs typeface="+mn-cs"/>
              </a:rPr>
              <a:t>万的浏览量、</a:t>
            </a:r>
            <a:r>
              <a:rPr lang="en-US" altLang="zh-CN" sz="1200" b="0" i="0" u="none" strike="noStrike" kern="1200" dirty="0">
                <a:solidFill>
                  <a:schemeClr val="tx1"/>
                </a:solidFill>
                <a:effectLst/>
                <a:latin typeface="+mn-lt"/>
                <a:ea typeface="+mn-ea"/>
                <a:cs typeface="+mn-cs"/>
              </a:rPr>
              <a:t>300</a:t>
            </a:r>
            <a:r>
              <a:rPr lang="zh-CN" altLang="en-US" sz="1200" b="0" i="0" u="none" strike="noStrike" kern="1200" dirty="0">
                <a:solidFill>
                  <a:schemeClr val="tx1"/>
                </a:solidFill>
                <a:effectLst/>
                <a:latin typeface="+mn-lt"/>
                <a:ea typeface="+mn-ea"/>
                <a:cs typeface="+mn-cs"/>
              </a:rPr>
              <a:t>个订单</a:t>
            </a:r>
            <a:r>
              <a:rPr lang="en-US" altLang="zh-CN" sz="1200" b="0" i="0" u="none" strike="noStrike" kern="1200" dirty="0">
                <a:solidFill>
                  <a:schemeClr val="tx1"/>
                </a:solidFill>
                <a:effectLst/>
                <a:latin typeface="+mn-lt"/>
                <a:ea typeface="+mn-ea"/>
                <a:cs typeface="+mn-cs"/>
              </a:rPr>
              <a:t>=0.001%</a:t>
            </a:r>
            <a:r>
              <a:rPr lang="zh-CN" altLang="en-US" sz="1200" b="0" i="0" u="none" strike="noStrike" kern="1200" dirty="0">
                <a:solidFill>
                  <a:schemeClr val="tx1"/>
                </a:solidFill>
                <a:effectLst/>
                <a:latin typeface="+mn-lt"/>
                <a:ea typeface="+mn-ea"/>
                <a:cs typeface="+mn-cs"/>
              </a:rPr>
              <a:t>。相对比，携程上的单日订单转化率：</a:t>
            </a:r>
            <a:r>
              <a:rPr lang="en-US" altLang="zh-CN" sz="1200" b="0" i="0" u="none" strike="noStrike" kern="1200" dirty="0">
                <a:solidFill>
                  <a:schemeClr val="tx1"/>
                </a:solidFill>
                <a:effectLst/>
                <a:latin typeface="+mn-lt"/>
                <a:ea typeface="+mn-ea"/>
                <a:cs typeface="+mn-cs"/>
              </a:rPr>
              <a:t>2000</a:t>
            </a:r>
            <a:r>
              <a:rPr lang="zh-CN" altLang="en-US" sz="1200" b="0" i="0" u="none" strike="noStrike" kern="1200" dirty="0">
                <a:solidFill>
                  <a:schemeClr val="tx1"/>
                </a:solidFill>
                <a:effectLst/>
                <a:latin typeface="+mn-lt"/>
                <a:ea typeface="+mn-ea"/>
                <a:cs typeface="+mn-cs"/>
              </a:rPr>
              <a:t>次浏览量、</a:t>
            </a:r>
            <a:r>
              <a:rPr lang="en-US" altLang="zh-CN" sz="1200" b="0" i="0" u="none" strike="noStrike" kern="1200" dirty="0">
                <a:solidFill>
                  <a:schemeClr val="tx1"/>
                </a:solidFill>
                <a:effectLst/>
                <a:latin typeface="+mn-lt"/>
                <a:ea typeface="+mn-ea"/>
                <a:cs typeface="+mn-cs"/>
              </a:rPr>
              <a:t>20</a:t>
            </a:r>
            <a:r>
              <a:rPr lang="zh-CN" altLang="en-US" sz="1200" b="0" i="0" u="none" strike="noStrike" kern="1200" dirty="0">
                <a:solidFill>
                  <a:schemeClr val="tx1"/>
                </a:solidFill>
                <a:effectLst/>
                <a:latin typeface="+mn-lt"/>
                <a:ea typeface="+mn-ea"/>
                <a:cs typeface="+mn-cs"/>
              </a:rPr>
              <a:t>多个订单</a:t>
            </a:r>
            <a:r>
              <a:rPr lang="en-US" altLang="zh-CN" sz="1200" b="0" i="0" u="none" strike="noStrike" kern="1200" dirty="0">
                <a:solidFill>
                  <a:schemeClr val="tx1"/>
                </a:solidFill>
                <a:effectLst/>
                <a:latin typeface="+mn-lt"/>
                <a:ea typeface="+mn-ea"/>
                <a:cs typeface="+mn-cs"/>
              </a:rPr>
              <a:t>=1%</a:t>
            </a:r>
            <a:r>
              <a:rPr lang="zh-CN" altLang="en-US" sz="1200" b="0" i="0" u="none" strike="noStrike" kern="1200" dirty="0">
                <a:solidFill>
                  <a:schemeClr val="tx1"/>
                </a:solidFill>
                <a:effectLst/>
                <a:latin typeface="+mn-lt"/>
                <a:ea typeface="+mn-ea"/>
                <a:cs typeface="+mn-cs"/>
              </a:rPr>
              <a:t>，  抖音曝光量大，携程转化率高。</a:t>
            </a:r>
            <a:endParaRPr lang="zh-CN" altLang="en-US" dirty="0"/>
          </a:p>
        </p:txBody>
      </p:sp>
      <p:sp>
        <p:nvSpPr>
          <p:cNvPr id="4" name="灯片编号占位符 3"/>
          <p:cNvSpPr>
            <a:spLocks noGrp="1"/>
          </p:cNvSpPr>
          <p:nvPr>
            <p:ph type="sldNum" sz="quarter" idx="5"/>
          </p:nvPr>
        </p:nvSpPr>
        <p:spPr/>
        <p:txBody>
          <a:bodyPr/>
          <a:lstStyle/>
          <a:p>
            <a:fld id="{659AC025-D4FD-488B-9A7C-39D18327FB05}" type="slidenum">
              <a:rPr lang="zh-CN" altLang="en-US" smtClean="0"/>
              <a:t>16</a:t>
            </a:fld>
            <a:endParaRPr lang="zh-CN" altLang="en-US"/>
          </a:p>
        </p:txBody>
      </p:sp>
    </p:spTree>
    <p:extLst>
      <p:ext uri="{BB962C8B-B14F-4D97-AF65-F5344CB8AC3E}">
        <p14:creationId xmlns:p14="http://schemas.microsoft.com/office/powerpoint/2010/main" val="4245790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OYO</a:t>
            </a:r>
            <a:r>
              <a:rPr lang="zh-CN" altLang="en-US" sz="1200" b="0" i="0" u="none" strike="noStrike" kern="1200" dirty="0">
                <a:solidFill>
                  <a:schemeClr val="tx1"/>
                </a:solidFill>
                <a:effectLst/>
                <a:latin typeface="+mn-lt"/>
                <a:ea typeface="+mn-ea"/>
                <a:cs typeface="+mn-cs"/>
              </a:rPr>
              <a:t>以酒店市场颠覆者的姿态，闯进了酒店</a:t>
            </a:r>
            <a:r>
              <a:rPr lang="en-US" altLang="zh-CN" sz="1200" b="0" i="0" u="none" strike="noStrike" kern="1200" dirty="0">
                <a:solidFill>
                  <a:schemeClr val="tx1"/>
                </a:solidFill>
                <a:effectLst/>
                <a:latin typeface="+mn-lt"/>
                <a:ea typeface="+mn-ea"/>
                <a:cs typeface="+mn-cs"/>
              </a:rPr>
              <a:t>325</a:t>
            </a:r>
            <a:r>
              <a:rPr lang="zh-CN" altLang="en-US" sz="1200" b="0" i="0" u="none" strike="noStrike" kern="1200" dirty="0">
                <a:solidFill>
                  <a:schemeClr val="tx1"/>
                </a:solidFill>
                <a:effectLst/>
                <a:latin typeface="+mn-lt"/>
                <a:ea typeface="+mn-ea"/>
                <a:cs typeface="+mn-cs"/>
              </a:rPr>
              <a:t>榜单的八强之列。因为</a:t>
            </a:r>
            <a:r>
              <a:rPr lang="en-US" altLang="zh-CN" sz="1200" b="0" i="0" u="none" strike="noStrike" kern="1200" dirty="0">
                <a:solidFill>
                  <a:schemeClr val="tx1"/>
                </a:solidFill>
                <a:effectLst/>
                <a:latin typeface="+mn-lt"/>
                <a:ea typeface="+mn-ea"/>
                <a:cs typeface="+mn-cs"/>
              </a:rPr>
              <a:t>OYO</a:t>
            </a:r>
            <a:r>
              <a:rPr lang="zh-CN" altLang="en-US" sz="1200" b="0" i="0" u="none" strike="noStrike" kern="1200" dirty="0">
                <a:solidFill>
                  <a:schemeClr val="tx1"/>
                </a:solidFill>
                <a:effectLst/>
                <a:latin typeface="+mn-lt"/>
                <a:ea typeface="+mn-ea"/>
                <a:cs typeface="+mn-cs"/>
              </a:rPr>
              <a:t>的横空出世，整个酒店市场的格局出现了意想不到的变化。</a:t>
            </a:r>
            <a:endParaRPr lang="en-US" altLang="zh-CN" sz="1200" b="0" i="0" u="none" strike="noStrike" kern="1200" dirty="0">
              <a:solidFill>
                <a:schemeClr val="tx1"/>
              </a:solidFill>
              <a:effectLst/>
              <a:latin typeface="+mn-lt"/>
              <a:ea typeface="+mn-ea"/>
              <a:cs typeface="+mn-cs"/>
            </a:endParaRPr>
          </a:p>
          <a:p>
            <a:endParaRPr lang="zh-CN" altLang="en-US" sz="1200" b="0" i="0" u="none" strike="noStrike"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rPr>
              <a:t>2017</a:t>
            </a:r>
            <a:r>
              <a:rPr lang="zh-CN" altLang="en-US" sz="1200" b="0" i="0" u="none" strike="noStrike" kern="1200" dirty="0">
                <a:solidFill>
                  <a:schemeClr val="tx1"/>
                </a:solidFill>
                <a:effectLst/>
                <a:latin typeface="+mn-lt"/>
                <a:ea typeface="+mn-ea"/>
                <a:cs typeface="+mn-cs"/>
              </a:rPr>
              <a:t>年</a:t>
            </a:r>
            <a:r>
              <a:rPr lang="en-US" altLang="zh-CN" sz="1200" b="0" i="0" u="none" strike="noStrike" kern="1200" dirty="0">
                <a:solidFill>
                  <a:schemeClr val="tx1"/>
                </a:solidFill>
                <a:effectLst/>
                <a:latin typeface="+mn-lt"/>
                <a:ea typeface="+mn-ea"/>
                <a:cs typeface="+mn-cs"/>
              </a:rPr>
              <a:t>11</a:t>
            </a:r>
            <a:r>
              <a:rPr lang="zh-CN" altLang="en-US" sz="1200" b="0" i="0" u="none" strike="noStrike" kern="1200" dirty="0">
                <a:solidFill>
                  <a:schemeClr val="tx1"/>
                </a:solidFill>
                <a:effectLst/>
                <a:latin typeface="+mn-lt"/>
                <a:ea typeface="+mn-ea"/>
                <a:cs typeface="+mn-cs"/>
              </a:rPr>
              <a:t>月，</a:t>
            </a:r>
            <a:r>
              <a:rPr lang="en-US" altLang="zh-CN" sz="1200" b="0" i="0" u="none" strike="noStrike" kern="1200" dirty="0">
                <a:solidFill>
                  <a:schemeClr val="tx1"/>
                </a:solidFill>
                <a:effectLst/>
                <a:latin typeface="+mn-lt"/>
                <a:ea typeface="+mn-ea"/>
                <a:cs typeface="+mn-cs"/>
              </a:rPr>
              <a:t>OYO</a:t>
            </a:r>
            <a:r>
              <a:rPr lang="zh-CN" altLang="en-US" sz="1200" b="0" i="0" u="none" strike="noStrike" kern="1200" dirty="0">
                <a:solidFill>
                  <a:schemeClr val="tx1"/>
                </a:solidFill>
                <a:effectLst/>
                <a:latin typeface="+mn-lt"/>
                <a:ea typeface="+mn-ea"/>
                <a:cs typeface="+mn-cs"/>
              </a:rPr>
              <a:t>开始进入中国市场，短短</a:t>
            </a:r>
            <a:r>
              <a:rPr lang="en-US" altLang="zh-CN" sz="1200" b="0" i="0" u="none" strike="noStrike" kern="1200" dirty="0">
                <a:solidFill>
                  <a:schemeClr val="tx1"/>
                </a:solidFill>
                <a:effectLst/>
                <a:latin typeface="+mn-lt"/>
                <a:ea typeface="+mn-ea"/>
                <a:cs typeface="+mn-cs"/>
              </a:rPr>
              <a:t>9</a:t>
            </a:r>
            <a:r>
              <a:rPr lang="zh-CN" altLang="en-US" sz="1200" b="0" i="0" u="none" strike="noStrike" kern="1200" dirty="0">
                <a:solidFill>
                  <a:schemeClr val="tx1"/>
                </a:solidFill>
                <a:effectLst/>
                <a:latin typeface="+mn-lt"/>
                <a:ea typeface="+mn-ea"/>
                <a:cs typeface="+mn-cs"/>
              </a:rPr>
              <a:t>个月时间后，就实现了</a:t>
            </a:r>
            <a:r>
              <a:rPr lang="en-US" altLang="zh-CN" sz="1200" b="0" i="0" u="none" strike="noStrike" kern="1200" dirty="0">
                <a:solidFill>
                  <a:schemeClr val="tx1"/>
                </a:solidFill>
                <a:effectLst/>
                <a:latin typeface="+mn-lt"/>
                <a:ea typeface="+mn-ea"/>
                <a:cs typeface="+mn-cs"/>
              </a:rPr>
              <a:t>5</a:t>
            </a:r>
            <a:r>
              <a:rPr lang="zh-CN" altLang="en-US" sz="1200" b="0" i="0" u="none" strike="noStrike" kern="1200" dirty="0">
                <a:solidFill>
                  <a:schemeClr val="tx1"/>
                </a:solidFill>
                <a:effectLst/>
                <a:latin typeface="+mn-lt"/>
                <a:ea typeface="+mn-ea"/>
                <a:cs typeface="+mn-cs"/>
              </a:rPr>
              <a:t>万间房间的巨大增幅。</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rPr>
              <a:t>OYO</a:t>
            </a:r>
            <a:r>
              <a:rPr lang="zh-CN" altLang="en-US" sz="1200" b="0" i="0" u="none" strike="noStrike" kern="1200" dirty="0">
                <a:solidFill>
                  <a:schemeClr val="tx1"/>
                </a:solidFill>
                <a:effectLst/>
                <a:latin typeface="+mn-lt"/>
                <a:ea typeface="+mn-ea"/>
                <a:cs typeface="+mn-cs"/>
              </a:rPr>
              <a:t>官方称，截至</a:t>
            </a:r>
            <a:r>
              <a:rPr lang="en-US" altLang="zh-CN" sz="1200" b="0" i="0" u="none" strike="noStrike" kern="1200" dirty="0">
                <a:solidFill>
                  <a:schemeClr val="tx1"/>
                </a:solidFill>
                <a:effectLst/>
                <a:latin typeface="+mn-lt"/>
                <a:ea typeface="+mn-ea"/>
                <a:cs typeface="+mn-cs"/>
              </a:rPr>
              <a:t>2019</a:t>
            </a:r>
            <a:r>
              <a:rPr lang="zh-CN" altLang="en-US" sz="1200" b="0" i="0" u="none" strike="noStrike" kern="1200" dirty="0">
                <a:solidFill>
                  <a:schemeClr val="tx1"/>
                </a:solidFill>
                <a:effectLst/>
                <a:latin typeface="+mn-lt"/>
                <a:ea typeface="+mn-ea"/>
                <a:cs typeface="+mn-cs"/>
              </a:rPr>
              <a:t>年</a:t>
            </a:r>
            <a:r>
              <a:rPr lang="en-US" altLang="zh-CN" sz="1200" b="0" i="0" u="none" strike="noStrike" kern="1200" dirty="0">
                <a:solidFill>
                  <a:schemeClr val="tx1"/>
                </a:solidFill>
                <a:effectLst/>
                <a:latin typeface="+mn-lt"/>
                <a:ea typeface="+mn-ea"/>
                <a:cs typeface="+mn-cs"/>
              </a:rPr>
              <a:t>5</a:t>
            </a:r>
            <a:r>
              <a:rPr lang="zh-CN" altLang="en-US" sz="1200" b="0" i="0" u="none" strike="noStrike" kern="1200" dirty="0">
                <a:solidFill>
                  <a:schemeClr val="tx1"/>
                </a:solidFill>
                <a:effectLst/>
                <a:latin typeface="+mn-lt"/>
                <a:ea typeface="+mn-ea"/>
                <a:cs typeface="+mn-cs"/>
              </a:rPr>
              <a:t>月</a:t>
            </a:r>
            <a:r>
              <a:rPr lang="en-US" altLang="zh-CN" sz="1200" b="0" i="0" u="none" strike="noStrike" kern="1200" dirty="0">
                <a:solidFill>
                  <a:schemeClr val="tx1"/>
                </a:solidFill>
                <a:effectLst/>
                <a:latin typeface="+mn-lt"/>
                <a:ea typeface="+mn-ea"/>
                <a:cs typeface="+mn-cs"/>
              </a:rPr>
              <a:t>30</a:t>
            </a:r>
            <a:r>
              <a:rPr lang="zh-CN" altLang="en-US" sz="1200" b="0" i="0" u="none" strike="noStrike" kern="1200" dirty="0">
                <a:solidFill>
                  <a:schemeClr val="tx1"/>
                </a:solidFill>
                <a:effectLst/>
                <a:latin typeface="+mn-lt"/>
                <a:ea typeface="+mn-ea"/>
                <a:cs typeface="+mn-cs"/>
              </a:rPr>
              <a:t>日，在中国市场的房间数已经超过</a:t>
            </a:r>
            <a:r>
              <a:rPr lang="en-US" altLang="zh-CN" sz="1200" b="0" i="0" u="none" strike="noStrike" kern="1200" dirty="0">
                <a:solidFill>
                  <a:schemeClr val="tx1"/>
                </a:solidFill>
                <a:effectLst/>
                <a:latin typeface="+mn-lt"/>
                <a:ea typeface="+mn-ea"/>
                <a:cs typeface="+mn-cs"/>
              </a:rPr>
              <a:t>50</a:t>
            </a:r>
            <a:r>
              <a:rPr lang="zh-CN" altLang="en-US" sz="1200" b="0" i="0" u="none" strike="noStrike" kern="1200" dirty="0">
                <a:solidFill>
                  <a:schemeClr val="tx1"/>
                </a:solidFill>
                <a:effectLst/>
                <a:latin typeface="+mn-lt"/>
                <a:ea typeface="+mn-ea"/>
                <a:cs typeface="+mn-cs"/>
              </a:rPr>
              <a:t>万间，合作酒店超</a:t>
            </a:r>
            <a:r>
              <a:rPr lang="en-US" altLang="zh-CN" sz="1200" b="0" i="0" u="none" strike="noStrike" kern="1200" dirty="0">
                <a:solidFill>
                  <a:schemeClr val="tx1"/>
                </a:solidFill>
                <a:effectLst/>
                <a:latin typeface="+mn-lt"/>
                <a:ea typeface="+mn-ea"/>
                <a:cs typeface="+mn-cs"/>
              </a:rPr>
              <a:t>1</a:t>
            </a:r>
            <a:r>
              <a:rPr lang="zh-CN" altLang="en-US" sz="1200" b="0" i="0" u="none" strike="noStrike" kern="1200" dirty="0">
                <a:solidFill>
                  <a:schemeClr val="tx1"/>
                </a:solidFill>
                <a:effectLst/>
                <a:latin typeface="+mn-lt"/>
                <a:ea typeface="+mn-ea"/>
                <a:cs typeface="+mn-cs"/>
              </a:rPr>
              <a:t>万家，预计到</a:t>
            </a:r>
            <a:r>
              <a:rPr lang="en-US" altLang="zh-CN" sz="1200" b="0" i="0" u="none" strike="noStrike" kern="1200" dirty="0">
                <a:solidFill>
                  <a:schemeClr val="tx1"/>
                </a:solidFill>
                <a:effectLst/>
                <a:latin typeface="+mn-lt"/>
                <a:ea typeface="+mn-ea"/>
                <a:cs typeface="+mn-cs"/>
              </a:rPr>
              <a:t>2019</a:t>
            </a:r>
            <a:r>
              <a:rPr lang="zh-CN" altLang="en-US" sz="1200" b="0" i="0" u="none" strike="noStrike" kern="1200" dirty="0">
                <a:solidFill>
                  <a:schemeClr val="tx1"/>
                </a:solidFill>
                <a:effectLst/>
                <a:latin typeface="+mn-lt"/>
                <a:ea typeface="+mn-ea"/>
                <a:cs typeface="+mn-cs"/>
              </a:rPr>
              <a:t>年年末，最终合作酒店将达到</a:t>
            </a:r>
            <a:r>
              <a:rPr lang="en-US" altLang="zh-CN" sz="1200" b="0" i="0" u="none" strike="noStrike" kern="1200" dirty="0">
                <a:solidFill>
                  <a:schemeClr val="tx1"/>
                </a:solidFill>
                <a:effectLst/>
                <a:latin typeface="+mn-lt"/>
                <a:ea typeface="+mn-ea"/>
                <a:cs typeface="+mn-cs"/>
              </a:rPr>
              <a:t>2</a:t>
            </a:r>
            <a:r>
              <a:rPr lang="zh-CN" altLang="en-US" sz="1200" b="0" i="0" u="none" strike="noStrike" kern="1200" dirty="0">
                <a:solidFill>
                  <a:schemeClr val="tx1"/>
                </a:solidFill>
                <a:effectLst/>
                <a:latin typeface="+mn-lt"/>
                <a:ea typeface="+mn-ea"/>
                <a:cs typeface="+mn-cs"/>
              </a:rPr>
              <a:t>万家。</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rPr>
              <a:t>OYO</a:t>
            </a:r>
            <a:r>
              <a:rPr lang="zh-CN" altLang="en-US" sz="1200" b="0" i="0" u="none" strike="noStrike" kern="1200" dirty="0">
                <a:solidFill>
                  <a:schemeClr val="tx1"/>
                </a:solidFill>
                <a:effectLst/>
                <a:latin typeface="+mn-lt"/>
                <a:ea typeface="+mn-ea"/>
                <a:cs typeface="+mn-cs"/>
              </a:rPr>
              <a:t>在全球共有</a:t>
            </a:r>
            <a:r>
              <a:rPr lang="en-US" altLang="zh-CN" sz="1200" b="0" i="0" u="none" strike="noStrike" kern="1200" dirty="0">
                <a:solidFill>
                  <a:schemeClr val="tx1"/>
                </a:solidFill>
                <a:effectLst/>
                <a:latin typeface="+mn-lt"/>
                <a:ea typeface="+mn-ea"/>
                <a:cs typeface="+mn-cs"/>
              </a:rPr>
              <a:t>85</a:t>
            </a:r>
            <a:r>
              <a:rPr lang="zh-CN" altLang="en-US" sz="1200" b="0" i="0" u="none" strike="noStrike" kern="1200" dirty="0">
                <a:solidFill>
                  <a:schemeClr val="tx1"/>
                </a:solidFill>
                <a:effectLst/>
                <a:latin typeface="+mn-lt"/>
                <a:ea typeface="+mn-ea"/>
                <a:cs typeface="+mn-cs"/>
              </a:rPr>
              <a:t>万间客房，其中中国房间数量超过</a:t>
            </a:r>
            <a:r>
              <a:rPr lang="en-US" altLang="zh-CN" sz="1200" b="0" i="0" u="none" strike="noStrike" kern="1200" dirty="0">
                <a:solidFill>
                  <a:schemeClr val="tx1"/>
                </a:solidFill>
                <a:effectLst/>
                <a:latin typeface="+mn-lt"/>
                <a:ea typeface="+mn-ea"/>
                <a:cs typeface="+mn-cs"/>
              </a:rPr>
              <a:t>50</a:t>
            </a:r>
            <a:r>
              <a:rPr lang="zh-CN" altLang="en-US" sz="1200" b="0" i="0" u="none" strike="noStrike" kern="1200" dirty="0">
                <a:solidFill>
                  <a:schemeClr val="tx1"/>
                </a:solidFill>
                <a:effectLst/>
                <a:latin typeface="+mn-lt"/>
                <a:ea typeface="+mn-ea"/>
                <a:cs typeface="+mn-cs"/>
              </a:rPr>
              <a:t>万间，占全球总房间数的</a:t>
            </a:r>
            <a:r>
              <a:rPr lang="en-US" altLang="zh-CN" sz="1200" b="0" i="0" u="none" strike="noStrike" kern="1200" dirty="0">
                <a:solidFill>
                  <a:schemeClr val="tx1"/>
                </a:solidFill>
                <a:effectLst/>
                <a:latin typeface="+mn-lt"/>
                <a:ea typeface="+mn-ea"/>
                <a:cs typeface="+mn-cs"/>
              </a:rPr>
              <a:t>58%</a:t>
            </a:r>
            <a:r>
              <a:rPr lang="zh-CN" altLang="en-US" sz="1200" b="0" i="0" u="none" strike="noStrike" kern="1200" dirty="0">
                <a:solidFill>
                  <a:schemeClr val="tx1"/>
                </a:solidFill>
                <a:effectLst/>
                <a:latin typeface="+mn-lt"/>
                <a:ea typeface="+mn-ea"/>
                <a:cs typeface="+mn-cs"/>
              </a:rPr>
              <a:t>。</a:t>
            </a:r>
            <a:endParaRPr lang="en-US" altLang="zh-CN" sz="1200" b="0" i="0" u="none" strike="noStrike"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659AC025-D4FD-488B-9A7C-39D18327FB05}" type="slidenum">
              <a:rPr lang="zh-CN" altLang="en-US" smtClean="0"/>
              <a:t>17</a:t>
            </a:fld>
            <a:endParaRPr lang="zh-CN" altLang="en-US"/>
          </a:p>
        </p:txBody>
      </p:sp>
    </p:spTree>
    <p:extLst>
      <p:ext uri="{BB962C8B-B14F-4D97-AF65-F5344CB8AC3E}">
        <p14:creationId xmlns:p14="http://schemas.microsoft.com/office/powerpoint/2010/main" val="799844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但我只简单的数了一下</a:t>
            </a:r>
            <a:r>
              <a:rPr lang="en-US" altLang="zh-CN" sz="1200" b="0" i="0" u="none" strike="noStrike" kern="1200" dirty="0">
                <a:solidFill>
                  <a:schemeClr val="tx1"/>
                </a:solidFill>
                <a:effectLst/>
                <a:latin typeface="+mn-lt"/>
                <a:ea typeface="+mn-ea"/>
                <a:cs typeface="+mn-cs"/>
              </a:rPr>
              <a:t>OYO</a:t>
            </a:r>
            <a:r>
              <a:rPr lang="zh-CN" altLang="en-US" sz="1200" b="0" i="0" u="none" strike="noStrike" kern="1200" dirty="0">
                <a:solidFill>
                  <a:schemeClr val="tx1"/>
                </a:solidFill>
                <a:effectLst/>
                <a:latin typeface="+mn-lt"/>
                <a:ea typeface="+mn-ea"/>
                <a:cs typeface="+mn-cs"/>
              </a:rPr>
              <a:t>小程序 和携程 美团上重庆一个地区所展示的</a:t>
            </a:r>
            <a:r>
              <a:rPr lang="en-US" altLang="zh-CN" sz="1200" b="0" i="0" u="none" strike="noStrike" kern="1200" dirty="0">
                <a:solidFill>
                  <a:schemeClr val="tx1"/>
                </a:solidFill>
                <a:effectLst/>
                <a:latin typeface="+mn-lt"/>
                <a:ea typeface="+mn-ea"/>
                <a:cs typeface="+mn-cs"/>
              </a:rPr>
              <a:t>OYO</a:t>
            </a:r>
            <a:r>
              <a:rPr lang="zh-CN" altLang="en-US" sz="1200" b="0" i="0" u="none" strike="noStrike" kern="1200" dirty="0">
                <a:solidFill>
                  <a:schemeClr val="tx1"/>
                </a:solidFill>
                <a:effectLst/>
                <a:latin typeface="+mn-lt"/>
                <a:ea typeface="+mn-ea"/>
                <a:cs typeface="+mn-cs"/>
              </a:rPr>
              <a:t>酒店数量，就发现实际可预订酒店数和</a:t>
            </a:r>
            <a:r>
              <a:rPr lang="en-US" altLang="zh-CN" sz="1200" b="0" i="0" u="none" strike="noStrike" kern="1200" dirty="0">
                <a:solidFill>
                  <a:schemeClr val="tx1"/>
                </a:solidFill>
                <a:effectLst/>
                <a:latin typeface="+mn-lt"/>
                <a:ea typeface="+mn-ea"/>
                <a:cs typeface="+mn-cs"/>
              </a:rPr>
              <a:t>OYO</a:t>
            </a:r>
            <a:r>
              <a:rPr lang="zh-CN" altLang="en-US" sz="1200" b="0" i="0" u="none" strike="noStrike" kern="1200" dirty="0">
                <a:solidFill>
                  <a:schemeClr val="tx1"/>
                </a:solidFill>
                <a:effectLst/>
                <a:latin typeface="+mn-lt"/>
                <a:ea typeface="+mn-ea"/>
                <a:cs typeface="+mn-cs"/>
              </a:rPr>
              <a:t>宣称的差别很大。</a:t>
            </a:r>
          </a:p>
          <a:p>
            <a:endParaRPr lang="zh-CN" altLang="en-US" dirty="0"/>
          </a:p>
        </p:txBody>
      </p:sp>
      <p:sp>
        <p:nvSpPr>
          <p:cNvPr id="4" name="灯片编号占位符 3"/>
          <p:cNvSpPr>
            <a:spLocks noGrp="1"/>
          </p:cNvSpPr>
          <p:nvPr>
            <p:ph type="sldNum" sz="quarter" idx="5"/>
          </p:nvPr>
        </p:nvSpPr>
        <p:spPr/>
        <p:txBody>
          <a:bodyPr/>
          <a:lstStyle/>
          <a:p>
            <a:fld id="{659AC025-D4FD-488B-9A7C-39D18327FB05}" type="slidenum">
              <a:rPr lang="zh-CN" altLang="en-US" smtClean="0"/>
              <a:t>18</a:t>
            </a:fld>
            <a:endParaRPr lang="zh-CN" altLang="en-US"/>
          </a:p>
        </p:txBody>
      </p:sp>
    </p:spTree>
    <p:extLst>
      <p:ext uri="{BB962C8B-B14F-4D97-AF65-F5344CB8AC3E}">
        <p14:creationId xmlns:p14="http://schemas.microsoft.com/office/powerpoint/2010/main" val="1967271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除了</a:t>
            </a:r>
            <a:r>
              <a:rPr lang="en-US" altLang="zh-CN" dirty="0" err="1"/>
              <a:t>oyo</a:t>
            </a:r>
            <a:r>
              <a:rPr lang="zh-CN" altLang="en-US" dirty="0"/>
              <a:t>，还有华住投资力挺的轻住</a:t>
            </a:r>
            <a:r>
              <a:rPr lang="en-US" altLang="zh-CN" dirty="0"/>
              <a:t>/</a:t>
            </a:r>
            <a:r>
              <a:rPr lang="zh-CN" altLang="en-US" dirty="0"/>
              <a:t>同程艺龙旗下的</a:t>
            </a:r>
            <a:r>
              <a:rPr lang="en-US" altLang="zh-CN" dirty="0"/>
              <a:t>OYU/</a:t>
            </a:r>
            <a:r>
              <a:rPr lang="zh-CN" altLang="en-US" dirty="0"/>
              <a:t>携程旗下的丽呈和旅悦 （索性）</a:t>
            </a:r>
            <a:r>
              <a:rPr lang="en-US" altLang="zh-CN" dirty="0"/>
              <a:t>/</a:t>
            </a:r>
            <a:r>
              <a:rPr lang="zh-CN" altLang="en-US" dirty="0"/>
              <a:t>锦江（铂涛）旗下的</a:t>
            </a:r>
            <a:r>
              <a:rPr lang="zh-CN" altLang="en-US" sz="1200" b="0" i="0" u="none" strike="noStrike" kern="1200" dirty="0">
                <a:solidFill>
                  <a:schemeClr val="tx1"/>
                </a:solidFill>
                <a:effectLst/>
                <a:latin typeface="+mn-lt"/>
                <a:ea typeface="+mn-ea"/>
                <a:cs typeface="+mn-cs"/>
              </a:rPr>
              <a:t>非繁城品</a:t>
            </a:r>
            <a:r>
              <a:rPr lang="en-US" altLang="zh-CN" sz="1200" b="0" i="0" u="none" strike="noStrike" kern="1200" dirty="0">
                <a:solidFill>
                  <a:schemeClr val="tx1"/>
                </a:solidFill>
                <a:effectLst/>
                <a:latin typeface="+mn-lt"/>
                <a:ea typeface="+mn-ea"/>
                <a:cs typeface="+mn-cs"/>
              </a:rPr>
              <a:t> </a:t>
            </a:r>
            <a:r>
              <a:rPr lang="zh-CN" altLang="en-US" sz="1200" b="0" i="0" u="none" strike="noStrike" kern="1200" dirty="0">
                <a:solidFill>
                  <a:schemeClr val="tx1"/>
                </a:solidFill>
                <a:effectLst/>
                <a:latin typeface="+mn-lt"/>
                <a:ea typeface="+mn-ea"/>
                <a:cs typeface="+mn-cs"/>
              </a:rPr>
              <a:t>， </a:t>
            </a:r>
            <a:r>
              <a:rPr lang="zh-CN" altLang="en-US" dirty="0"/>
              <a:t>和已经解散的去哪儿的</a:t>
            </a:r>
            <a:r>
              <a:rPr lang="en-US" altLang="zh-CN" dirty="0"/>
              <a:t>Q+</a:t>
            </a:r>
          </a:p>
          <a:p>
            <a:endParaRPr lang="en-US" altLang="zh-CN" dirty="0"/>
          </a:p>
          <a:p>
            <a:r>
              <a:rPr lang="en-US" altLang="zh-CN" sz="1200" b="0" i="0" u="none" strike="noStrike" kern="1200" dirty="0">
                <a:solidFill>
                  <a:schemeClr val="tx1"/>
                </a:solidFill>
                <a:effectLst/>
                <a:latin typeface="+mn-lt"/>
                <a:ea typeface="+mn-ea"/>
                <a:cs typeface="+mn-cs"/>
              </a:rPr>
              <a:t>H</a:t>
            </a:r>
            <a:r>
              <a:rPr lang="zh-CN" altLang="en-US" sz="1200" b="0" i="0" u="none" strike="noStrike" kern="1200" dirty="0">
                <a:solidFill>
                  <a:schemeClr val="tx1"/>
                </a:solidFill>
                <a:effectLst/>
                <a:latin typeface="+mn-lt"/>
                <a:ea typeface="+mn-ea"/>
                <a:cs typeface="+mn-cs"/>
              </a:rPr>
              <a:t>连锁酒店的定位为“酒店加盟管理公司，用互联网的方法和技术提高效率”，而且有门槛，</a:t>
            </a:r>
            <a:r>
              <a:rPr lang="en-US" altLang="zh-CN" sz="1200" b="0" i="0" u="none" strike="noStrike" kern="1200" dirty="0">
                <a:solidFill>
                  <a:schemeClr val="tx1"/>
                </a:solidFill>
                <a:effectLst/>
                <a:latin typeface="+mn-lt"/>
                <a:ea typeface="+mn-ea"/>
                <a:cs typeface="+mn-cs"/>
              </a:rPr>
              <a:t>H</a:t>
            </a:r>
            <a:r>
              <a:rPr lang="zh-CN" altLang="en-US" sz="1200" b="0" i="0" u="none" strike="noStrike" kern="1200" dirty="0">
                <a:solidFill>
                  <a:schemeClr val="tx1"/>
                </a:solidFill>
                <a:effectLst/>
                <a:latin typeface="+mn-lt"/>
                <a:ea typeface="+mn-ea"/>
                <a:cs typeface="+mn-cs"/>
              </a:rPr>
              <a:t>连锁酒店结合美团、携程的数据，从酒店的平均房价、月流水、地理位置、物业环境等维度进行分析和评估，还包括检查酒店是否获得消防许可证并通过</a:t>
            </a:r>
            <a:r>
              <a:rPr lang="en-US" altLang="zh-CN" sz="1200" b="0" i="0" u="none" strike="noStrike" kern="1200" dirty="0">
                <a:solidFill>
                  <a:schemeClr val="tx1"/>
                </a:solidFill>
                <a:effectLst/>
                <a:latin typeface="+mn-lt"/>
                <a:ea typeface="+mn-ea"/>
                <a:cs typeface="+mn-cs"/>
              </a:rPr>
              <a:t>H</a:t>
            </a:r>
            <a:r>
              <a:rPr lang="zh-CN" altLang="en-US" sz="1200" b="0" i="0" u="none" strike="noStrike" kern="1200" dirty="0">
                <a:solidFill>
                  <a:schemeClr val="tx1"/>
                </a:solidFill>
                <a:effectLst/>
                <a:latin typeface="+mn-lt"/>
                <a:ea typeface="+mn-ea"/>
                <a:cs typeface="+mn-cs"/>
              </a:rPr>
              <a:t>连锁酒店的二次消防检查，是否具备营业执照和特许经营许可证，最后将</a:t>
            </a:r>
            <a:r>
              <a:rPr lang="en-US" altLang="zh-CN" sz="1200" b="0" i="0" u="none" strike="noStrike" kern="1200" dirty="0">
                <a:solidFill>
                  <a:schemeClr val="tx1"/>
                </a:solidFill>
                <a:effectLst/>
                <a:latin typeface="+mn-lt"/>
                <a:ea typeface="+mn-ea"/>
                <a:cs typeface="+mn-cs"/>
              </a:rPr>
              <a:t>8-10</a:t>
            </a:r>
            <a:r>
              <a:rPr lang="zh-CN" altLang="en-US" sz="1200" b="0" i="0" u="none" strike="noStrike" kern="1200" dirty="0">
                <a:solidFill>
                  <a:schemeClr val="tx1"/>
                </a:solidFill>
                <a:effectLst/>
                <a:latin typeface="+mn-lt"/>
                <a:ea typeface="+mn-ea"/>
                <a:cs typeface="+mn-cs"/>
              </a:rPr>
              <a:t>万家单体酒店列入“酒店白名单”。</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如何让店长更高效地工作，夏青宁认为这是轻连锁未来需要改进的核心要素。</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季琦说：加盟连锁公司如果要快速吹大，免加盟费，再给予补贴，一年签约</a:t>
            </a:r>
            <a:r>
              <a:rPr lang="en-US" altLang="zh-CN" sz="1200" b="0" i="0" u="none" strike="noStrike" kern="1200" dirty="0">
                <a:solidFill>
                  <a:schemeClr val="tx1"/>
                </a:solidFill>
                <a:effectLst/>
                <a:latin typeface="+mn-lt"/>
                <a:ea typeface="+mn-ea"/>
                <a:cs typeface="+mn-cs"/>
              </a:rPr>
              <a:t>4-5000</a:t>
            </a:r>
            <a:r>
              <a:rPr lang="zh-CN" altLang="en-US" sz="1200" b="0" i="0" u="none" strike="noStrike" kern="1200" dirty="0">
                <a:solidFill>
                  <a:schemeClr val="tx1"/>
                </a:solidFill>
                <a:effectLst/>
                <a:latin typeface="+mn-lt"/>
                <a:ea typeface="+mn-ea"/>
                <a:cs typeface="+mn-cs"/>
              </a:rPr>
              <a:t>家是很容易的事情。那么到底为这些酒店带来了什么价值？除了加了块牌子，带来产品的提升了吗？带来了更多客源吗？降低了成本了吗？</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还有一个新的话题，基本完全依托于店长个人能力的“店长经济”，成为很多连锁品牌拓张和加盟店提升效益的瓶颈，而今天，基于大数据和算法的“数字经济”终于相遇，未来店长将如何借助技术或者逐渐被算法替代？目前还不得而知。</a:t>
            </a:r>
            <a:endParaRPr lang="zh-CN" altLang="en-US" dirty="0"/>
          </a:p>
        </p:txBody>
      </p:sp>
      <p:sp>
        <p:nvSpPr>
          <p:cNvPr id="4" name="灯片编号占位符 3"/>
          <p:cNvSpPr>
            <a:spLocks noGrp="1"/>
          </p:cNvSpPr>
          <p:nvPr>
            <p:ph type="sldNum" sz="quarter" idx="5"/>
          </p:nvPr>
        </p:nvSpPr>
        <p:spPr/>
        <p:txBody>
          <a:bodyPr/>
          <a:lstStyle/>
          <a:p>
            <a:fld id="{659AC025-D4FD-488B-9A7C-39D18327FB05}" type="slidenum">
              <a:rPr lang="zh-CN" altLang="en-US" smtClean="0"/>
              <a:t>19</a:t>
            </a:fld>
            <a:endParaRPr lang="zh-CN" altLang="en-US"/>
          </a:p>
        </p:txBody>
      </p:sp>
    </p:spTree>
    <p:extLst>
      <p:ext uri="{BB962C8B-B14F-4D97-AF65-F5344CB8AC3E}">
        <p14:creationId xmlns:p14="http://schemas.microsoft.com/office/powerpoint/2010/main" val="1205479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我们先宏观上了解下中国住宿业的基本现状。</a:t>
            </a:r>
            <a:endParaRPr lang="en-US" altLang="zh-CN" dirty="0"/>
          </a:p>
          <a:p>
            <a:endParaRPr lang="en-US" altLang="zh-CN" dirty="0"/>
          </a:p>
          <a:p>
            <a:r>
              <a:rPr lang="zh-CN" altLang="en-US" dirty="0"/>
              <a:t>根据盈蝶机构的报告（数据大多来自以</a:t>
            </a:r>
            <a:r>
              <a:rPr lang="en-US" altLang="zh-CN" dirty="0"/>
              <a:t>OTA</a:t>
            </a:r>
            <a:r>
              <a:rPr lang="zh-CN" altLang="en-US" dirty="0"/>
              <a:t>为代表的线上数据），截至</a:t>
            </a:r>
            <a:r>
              <a:rPr lang="en-US" altLang="zh-CN" dirty="0"/>
              <a:t>2018</a:t>
            </a:r>
            <a:r>
              <a:rPr lang="zh-CN" altLang="en-US" dirty="0"/>
              <a:t>年</a:t>
            </a:r>
            <a:r>
              <a:rPr lang="en-US" altLang="zh-CN" dirty="0"/>
              <a:t>1</a:t>
            </a:r>
            <a:r>
              <a:rPr lang="zh-CN" altLang="en-US" dirty="0"/>
              <a:t>月</a:t>
            </a:r>
            <a:r>
              <a:rPr lang="en-US" altLang="zh-CN" dirty="0"/>
              <a:t>1</a:t>
            </a:r>
            <a:r>
              <a:rPr lang="zh-CN" altLang="en-US" dirty="0"/>
              <a:t>日，中国全部住宿单位为 </a:t>
            </a:r>
            <a:r>
              <a:rPr lang="en-US" altLang="zh-CN" dirty="0"/>
              <a:t>457,834</a:t>
            </a:r>
            <a:r>
              <a:rPr lang="zh-CN" altLang="en-US" dirty="0"/>
              <a:t>家，客房总数 </a:t>
            </a:r>
            <a:r>
              <a:rPr lang="en-US" altLang="zh-CN" dirty="0"/>
              <a:t>16,770,394</a:t>
            </a:r>
            <a:r>
              <a:rPr lang="zh-CN" altLang="en-US" dirty="0"/>
              <a:t>间。</a:t>
            </a:r>
            <a:endParaRPr lang="en-US" altLang="zh-CN" dirty="0"/>
          </a:p>
          <a:p>
            <a:endParaRPr lang="en-US" altLang="zh-CN" dirty="0"/>
          </a:p>
          <a:p>
            <a:r>
              <a:rPr lang="zh-CN" altLang="en-US" dirty="0"/>
              <a:t>其中：</a:t>
            </a:r>
            <a:endParaRPr lang="en-US" altLang="zh-CN" dirty="0"/>
          </a:p>
          <a:p>
            <a:endParaRPr lang="en-US" altLang="zh-CN" dirty="0"/>
          </a:p>
          <a:p>
            <a:r>
              <a:rPr lang="en-US" altLang="zh-CN" dirty="0"/>
              <a:t>-  </a:t>
            </a:r>
            <a:r>
              <a:rPr lang="zh-CN" altLang="en-US" dirty="0"/>
              <a:t>酒店（</a:t>
            </a:r>
            <a:r>
              <a:rPr lang="en-US" altLang="zh-CN" dirty="0"/>
              <a:t>&gt;15</a:t>
            </a:r>
            <a:r>
              <a:rPr lang="zh-CN" altLang="en-US" dirty="0"/>
              <a:t>间房） </a:t>
            </a:r>
            <a:r>
              <a:rPr lang="en-US" altLang="zh-CN" dirty="0"/>
              <a:t>317,476</a:t>
            </a:r>
            <a:r>
              <a:rPr lang="zh-CN" altLang="en-US" dirty="0"/>
              <a:t>家，          客房总数 </a:t>
            </a:r>
            <a:r>
              <a:rPr lang="en-US" altLang="zh-CN" dirty="0"/>
              <a:t>15,480,813</a:t>
            </a:r>
            <a:r>
              <a:rPr lang="zh-CN" altLang="en-US" dirty="0"/>
              <a:t>间，平均每家酒店的客房数 </a:t>
            </a:r>
            <a:r>
              <a:rPr lang="en-US" altLang="zh-CN" dirty="0"/>
              <a:t>49</a:t>
            </a:r>
            <a:r>
              <a:rPr lang="zh-CN" altLang="en-US" dirty="0"/>
              <a:t>间。  酒店家数和客房数分别占全国总数的</a:t>
            </a:r>
            <a:r>
              <a:rPr lang="en-US" altLang="zh-CN" dirty="0"/>
              <a:t>69%</a:t>
            </a:r>
            <a:r>
              <a:rPr lang="zh-CN" altLang="en-US" dirty="0"/>
              <a:t>和</a:t>
            </a:r>
            <a:r>
              <a:rPr lang="en-US" altLang="zh-CN" dirty="0"/>
              <a:t>91%</a:t>
            </a:r>
            <a:r>
              <a:rPr lang="zh-CN" altLang="en-US" dirty="0"/>
              <a:t>。</a:t>
            </a:r>
            <a:endParaRPr lang="en-US" altLang="zh-CN" dirty="0"/>
          </a:p>
          <a:p>
            <a:pPr marL="171450" indent="-171450">
              <a:buFontTx/>
              <a:buChar char="-"/>
            </a:pPr>
            <a:r>
              <a:rPr lang="zh-CN" altLang="en-US" dirty="0"/>
              <a:t>其他类型（</a:t>
            </a:r>
            <a:r>
              <a:rPr lang="en-US" altLang="zh-CN" dirty="0"/>
              <a:t>&lt;15</a:t>
            </a:r>
            <a:r>
              <a:rPr lang="zh-CN" altLang="en-US" dirty="0"/>
              <a:t>间房） </a:t>
            </a:r>
            <a:r>
              <a:rPr lang="en-US" altLang="zh-CN" dirty="0"/>
              <a:t>140,358</a:t>
            </a:r>
            <a:r>
              <a:rPr lang="zh-CN" altLang="en-US" dirty="0"/>
              <a:t>家，   客房总数   </a:t>
            </a:r>
            <a:r>
              <a:rPr lang="en-US" altLang="zh-CN" dirty="0"/>
              <a:t>1,289,581</a:t>
            </a:r>
            <a:r>
              <a:rPr lang="zh-CN" altLang="en-US" dirty="0"/>
              <a:t>间，平均每家住宿的客房数   </a:t>
            </a:r>
            <a:r>
              <a:rPr lang="en-US" altLang="zh-CN" dirty="0"/>
              <a:t>9</a:t>
            </a:r>
            <a:r>
              <a:rPr lang="zh-CN" altLang="en-US" dirty="0"/>
              <a:t>间。  单位家数和客房数分别占全国总数的</a:t>
            </a:r>
            <a:r>
              <a:rPr lang="en-US" altLang="zh-CN" dirty="0"/>
              <a:t>31%</a:t>
            </a:r>
            <a:r>
              <a:rPr lang="zh-CN" altLang="en-US" dirty="0"/>
              <a:t>和  </a:t>
            </a:r>
            <a:r>
              <a:rPr lang="en-US" altLang="zh-CN" dirty="0"/>
              <a:t>9%</a:t>
            </a:r>
            <a:r>
              <a:rPr lang="zh-CN" altLang="en-US" dirty="0"/>
              <a:t>。</a:t>
            </a:r>
            <a:endParaRPr lang="en-US" altLang="zh-CN" dirty="0"/>
          </a:p>
          <a:p>
            <a:pPr marL="171450" indent="-171450">
              <a:buFontTx/>
              <a:buChar char="-"/>
            </a:pPr>
            <a:endParaRPr lang="en-US" altLang="zh-CN" dirty="0"/>
          </a:p>
        </p:txBody>
      </p:sp>
      <p:sp>
        <p:nvSpPr>
          <p:cNvPr id="4" name="灯片编号占位符 3"/>
          <p:cNvSpPr>
            <a:spLocks noGrp="1"/>
          </p:cNvSpPr>
          <p:nvPr>
            <p:ph type="sldNum" sz="quarter" idx="5"/>
          </p:nvPr>
        </p:nvSpPr>
        <p:spPr/>
        <p:txBody>
          <a:bodyPr/>
          <a:lstStyle/>
          <a:p>
            <a:fld id="{659AC025-D4FD-488B-9A7C-39D18327FB05}" type="slidenum">
              <a:rPr lang="zh-CN" altLang="en-US" smtClean="0"/>
              <a:t>2</a:t>
            </a:fld>
            <a:endParaRPr lang="zh-CN" altLang="en-US"/>
          </a:p>
        </p:txBody>
      </p:sp>
    </p:spTree>
    <p:extLst>
      <p:ext uri="{BB962C8B-B14F-4D97-AF65-F5344CB8AC3E}">
        <p14:creationId xmlns:p14="http://schemas.microsoft.com/office/powerpoint/2010/main" val="4051574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途家：</a:t>
            </a:r>
            <a:r>
              <a:rPr lang="zh-CN" altLang="en-US" sz="1200" b="0" i="0" u="none" strike="noStrike" kern="1200" dirty="0">
                <a:solidFill>
                  <a:schemeClr val="tx1"/>
                </a:solidFill>
                <a:effectLst/>
                <a:latin typeface="+mn-lt"/>
                <a:ea typeface="+mn-ea"/>
                <a:cs typeface="+mn-cs"/>
              </a:rPr>
              <a:t>途家民宿全球房源量已经超过</a:t>
            </a:r>
            <a:r>
              <a:rPr lang="en-US" altLang="zh-CN" sz="1200" b="0" i="0" u="none" strike="noStrike" kern="1200" dirty="0">
                <a:solidFill>
                  <a:schemeClr val="tx1"/>
                </a:solidFill>
                <a:effectLst/>
                <a:latin typeface="+mn-lt"/>
                <a:ea typeface="+mn-ea"/>
                <a:cs typeface="+mn-cs"/>
              </a:rPr>
              <a:t>230</a:t>
            </a:r>
            <a:r>
              <a:rPr lang="zh-CN" altLang="en-US" sz="1200" b="0" i="0" u="none" strike="noStrike" kern="1200" dirty="0">
                <a:solidFill>
                  <a:schemeClr val="tx1"/>
                </a:solidFill>
                <a:effectLst/>
                <a:latin typeface="+mn-lt"/>
                <a:ea typeface="+mn-ea"/>
                <a:cs typeface="+mn-cs"/>
              </a:rPr>
              <a:t>万，平均日间夜量达到</a:t>
            </a:r>
            <a:r>
              <a:rPr lang="en-US" altLang="zh-CN" sz="1200" b="0" i="0" u="none" strike="noStrike" kern="1200" dirty="0">
                <a:solidFill>
                  <a:schemeClr val="tx1"/>
                </a:solidFill>
                <a:effectLst/>
                <a:latin typeface="+mn-lt"/>
                <a:ea typeface="+mn-ea"/>
                <a:cs typeface="+mn-cs"/>
              </a:rPr>
              <a:t>15</a:t>
            </a:r>
            <a:r>
              <a:rPr lang="zh-CN" altLang="en-US" sz="1200" b="0" i="0" u="none" strike="noStrike" kern="1200" dirty="0">
                <a:solidFill>
                  <a:schemeClr val="tx1"/>
                </a:solidFill>
                <a:effectLst/>
                <a:latin typeface="+mn-lt"/>
                <a:ea typeface="+mn-ea"/>
                <a:cs typeface="+mn-cs"/>
              </a:rPr>
              <a:t>万，目前民宿行业有很多缺失的东西，客人对民宿怀有偏见，是因为之前民宿没有一个统一的好的标准，或者过于分散。这是途家站出来做途家自营、做安伴智能的初衷。</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小猪：过去两年内小猪的业务增长了</a:t>
            </a:r>
            <a:r>
              <a:rPr lang="en-US" altLang="zh-CN" sz="1200" b="0" i="0" u="none" strike="noStrike" kern="1200" dirty="0">
                <a:solidFill>
                  <a:schemeClr val="tx1"/>
                </a:solidFill>
                <a:effectLst/>
                <a:latin typeface="+mn-lt"/>
                <a:ea typeface="+mn-ea"/>
                <a:cs typeface="+mn-cs"/>
              </a:rPr>
              <a:t>900%</a:t>
            </a:r>
            <a:r>
              <a:rPr lang="zh-CN" altLang="en-US" sz="1200" b="0" i="0" u="none" strike="noStrike" kern="1200" dirty="0">
                <a:solidFill>
                  <a:schemeClr val="tx1"/>
                </a:solidFill>
                <a:effectLst/>
                <a:latin typeface="+mn-lt"/>
                <a:ea typeface="+mn-ea"/>
                <a:cs typeface="+mn-cs"/>
              </a:rPr>
              <a:t>，乡村业务和海外业务更是在</a:t>
            </a:r>
            <a:r>
              <a:rPr lang="en-US" altLang="zh-CN" sz="1200" b="0" i="0" u="none" strike="noStrike" kern="1200" dirty="0">
                <a:solidFill>
                  <a:schemeClr val="tx1"/>
                </a:solidFill>
                <a:effectLst/>
                <a:latin typeface="+mn-lt"/>
                <a:ea typeface="+mn-ea"/>
                <a:cs typeface="+mn-cs"/>
              </a:rPr>
              <a:t>2018</a:t>
            </a:r>
            <a:r>
              <a:rPr lang="zh-CN" altLang="en-US" sz="1200" b="0" i="0" u="none" strike="noStrike" kern="1200" dirty="0">
                <a:solidFill>
                  <a:schemeClr val="tx1"/>
                </a:solidFill>
                <a:effectLst/>
                <a:latin typeface="+mn-lt"/>
                <a:ea typeface="+mn-ea"/>
                <a:cs typeface="+mn-cs"/>
              </a:rPr>
              <a:t>年分别达到</a:t>
            </a:r>
            <a:r>
              <a:rPr lang="en-US" altLang="zh-CN" sz="1200" b="0" i="0" u="none" strike="noStrike" kern="1200" dirty="0">
                <a:solidFill>
                  <a:schemeClr val="tx1"/>
                </a:solidFill>
                <a:effectLst/>
                <a:latin typeface="+mn-lt"/>
                <a:ea typeface="+mn-ea"/>
                <a:cs typeface="+mn-cs"/>
              </a:rPr>
              <a:t>5</a:t>
            </a:r>
            <a:r>
              <a:rPr lang="zh-CN" altLang="en-US" sz="1200" b="0" i="0" u="none" strike="noStrike" kern="1200" dirty="0">
                <a:solidFill>
                  <a:schemeClr val="tx1"/>
                </a:solidFill>
                <a:effectLst/>
                <a:latin typeface="+mn-lt"/>
                <a:ea typeface="+mn-ea"/>
                <a:cs typeface="+mn-cs"/>
              </a:rPr>
              <a:t>倍和</a:t>
            </a:r>
            <a:r>
              <a:rPr lang="en-US" altLang="zh-CN" sz="1200" b="0" i="0" u="none" strike="noStrike" kern="1200" dirty="0">
                <a:solidFill>
                  <a:schemeClr val="tx1"/>
                </a:solidFill>
                <a:effectLst/>
                <a:latin typeface="+mn-lt"/>
                <a:ea typeface="+mn-ea"/>
                <a:cs typeface="+mn-cs"/>
              </a:rPr>
              <a:t>7</a:t>
            </a:r>
            <a:r>
              <a:rPr lang="zh-CN" altLang="en-US" sz="1200" b="0" i="0" u="none" strike="noStrike" kern="1200" dirty="0">
                <a:solidFill>
                  <a:schemeClr val="tx1"/>
                </a:solidFill>
                <a:effectLst/>
                <a:latin typeface="+mn-lt"/>
                <a:ea typeface="+mn-ea"/>
                <a:cs typeface="+mn-cs"/>
              </a:rPr>
              <a:t>倍增速。已开启用户黑名单机制，并在国内主要城市与公安部门联合举办房东培训、向房东免费发放安全经营手册。</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榛果：榛果起步晚、但迅速赶超、被戏称为“富二代”的创业故事中，背靠母公司的资源和流量是一个避免不了的话题，它影响甚至决定了平台的方向、节奏和基本边界线。榛果的流量有</a:t>
            </a:r>
            <a:r>
              <a:rPr lang="en-US" altLang="zh-CN" sz="1200" b="0" i="0" u="none" strike="noStrike" kern="1200" dirty="0">
                <a:solidFill>
                  <a:schemeClr val="tx1"/>
                </a:solidFill>
                <a:effectLst/>
                <a:latin typeface="+mn-lt"/>
                <a:ea typeface="+mn-ea"/>
                <a:cs typeface="+mn-cs"/>
              </a:rPr>
              <a:t>60-70%</a:t>
            </a:r>
            <a:r>
              <a:rPr lang="zh-CN" altLang="en-US" sz="1200" b="0" i="0" u="none" strike="noStrike" kern="1200" dirty="0">
                <a:solidFill>
                  <a:schemeClr val="tx1"/>
                </a:solidFill>
                <a:effectLst/>
                <a:latin typeface="+mn-lt"/>
                <a:ea typeface="+mn-ea"/>
                <a:cs typeface="+mn-cs"/>
              </a:rPr>
              <a:t>来自于美团，接近四成的订单量来自于榛果自己的流量入口，包括</a:t>
            </a:r>
            <a:r>
              <a:rPr lang="en-US" altLang="zh-CN" sz="1200" b="0" i="0" u="none" strike="noStrike" kern="1200" dirty="0">
                <a:solidFill>
                  <a:schemeClr val="tx1"/>
                </a:solidFill>
                <a:effectLst/>
                <a:latin typeface="+mn-lt"/>
                <a:ea typeface="+mn-ea"/>
                <a:cs typeface="+mn-cs"/>
              </a:rPr>
              <a:t>APP</a:t>
            </a:r>
            <a:r>
              <a:rPr lang="zh-CN" altLang="en-US" sz="1200" b="0" i="0" u="none" strike="noStrike" kern="1200" dirty="0">
                <a:solidFill>
                  <a:schemeClr val="tx1"/>
                </a:solidFill>
                <a:effectLst/>
                <a:latin typeface="+mn-lt"/>
                <a:ea typeface="+mn-ea"/>
                <a:cs typeface="+mn-cs"/>
              </a:rPr>
              <a:t>、小程序。</a:t>
            </a:r>
            <a:endParaRPr lang="en-US" altLang="zh-CN" dirty="0"/>
          </a:p>
          <a:p>
            <a:endParaRPr lang="en-US" altLang="zh-CN" dirty="0"/>
          </a:p>
          <a:p>
            <a:r>
              <a:rPr lang="zh-CN" altLang="en-US" sz="1200" b="0" i="0" u="none" strike="noStrike" kern="1200" dirty="0">
                <a:solidFill>
                  <a:schemeClr val="tx1"/>
                </a:solidFill>
                <a:effectLst/>
                <a:latin typeface="+mn-lt"/>
                <a:ea typeface="+mn-ea"/>
                <a:cs typeface="+mn-cs"/>
              </a:rPr>
              <a:t>有家美宿</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蚂蚁短租和途家合并后，转做民宿连锁的有家开始专注于分散式城市民宿、集中式酒店公寓两条不同形态的产品线，并在探索如何通过科技化、高效率的运营管理，创新产品设计、提升品质服务，在</a:t>
            </a:r>
            <a:r>
              <a:rPr lang="en-US" altLang="zh-CN" sz="1200" b="0" i="0" u="none" strike="noStrike" kern="1200" dirty="0">
                <a:solidFill>
                  <a:schemeClr val="tx1"/>
                </a:solidFill>
                <a:effectLst/>
                <a:latin typeface="+mn-lt"/>
                <a:ea typeface="+mn-ea"/>
                <a:cs typeface="+mn-cs"/>
              </a:rPr>
              <a:t>5</a:t>
            </a:r>
            <a:r>
              <a:rPr lang="zh-CN" altLang="en-US" sz="1200" b="0" i="0" u="none" strike="noStrike" kern="1200" dirty="0">
                <a:solidFill>
                  <a:schemeClr val="tx1"/>
                </a:solidFill>
                <a:effectLst/>
                <a:latin typeface="+mn-lt"/>
                <a:ea typeface="+mn-ea"/>
                <a:cs typeface="+mn-cs"/>
              </a:rPr>
              <a:t>年到</a:t>
            </a:r>
            <a:r>
              <a:rPr lang="en-US" altLang="zh-CN" sz="1200" b="0" i="0" u="none" strike="noStrike" kern="1200" dirty="0">
                <a:solidFill>
                  <a:schemeClr val="tx1"/>
                </a:solidFill>
                <a:effectLst/>
                <a:latin typeface="+mn-lt"/>
                <a:ea typeface="+mn-ea"/>
                <a:cs typeface="+mn-cs"/>
              </a:rPr>
              <a:t>8</a:t>
            </a:r>
            <a:r>
              <a:rPr lang="zh-CN" altLang="en-US" sz="1200" b="0" i="0" u="none" strike="noStrike" kern="1200" dirty="0">
                <a:solidFill>
                  <a:schemeClr val="tx1"/>
                </a:solidFill>
                <a:effectLst/>
                <a:latin typeface="+mn-lt"/>
                <a:ea typeface="+mn-ea"/>
                <a:cs typeface="+mn-cs"/>
              </a:rPr>
              <a:t>年的租期条件下，实现理想的投资回报。</a:t>
            </a:r>
            <a:endParaRPr lang="zh-CN" altLang="en-US" dirty="0"/>
          </a:p>
        </p:txBody>
      </p:sp>
      <p:sp>
        <p:nvSpPr>
          <p:cNvPr id="4" name="灯片编号占位符 3"/>
          <p:cNvSpPr>
            <a:spLocks noGrp="1"/>
          </p:cNvSpPr>
          <p:nvPr>
            <p:ph type="sldNum" sz="quarter" idx="5"/>
          </p:nvPr>
        </p:nvSpPr>
        <p:spPr/>
        <p:txBody>
          <a:bodyPr/>
          <a:lstStyle/>
          <a:p>
            <a:fld id="{659AC025-D4FD-488B-9A7C-39D18327FB05}" type="slidenum">
              <a:rPr lang="zh-CN" altLang="en-US" smtClean="0"/>
              <a:t>20</a:t>
            </a:fld>
            <a:endParaRPr lang="zh-CN" altLang="en-US"/>
          </a:p>
        </p:txBody>
      </p:sp>
    </p:spTree>
    <p:extLst>
      <p:ext uri="{BB962C8B-B14F-4D97-AF65-F5344CB8AC3E}">
        <p14:creationId xmlns:p14="http://schemas.microsoft.com/office/powerpoint/2010/main" val="22704704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dirty="0">
                <a:solidFill>
                  <a:schemeClr val="tx1"/>
                </a:solidFill>
                <a:effectLst/>
                <a:latin typeface="+mn-lt"/>
                <a:ea typeface="+mn-ea"/>
                <a:cs typeface="+mn-cs"/>
              </a:rPr>
              <a:t>先是电影酒店火了，有戏电影酒店以“电影</a:t>
            </a:r>
            <a:r>
              <a:rPr lang="en-US" altLang="zh-CN" sz="1200" b="0" i="0" u="none" strike="noStrike" kern="1200" dirty="0">
                <a:solidFill>
                  <a:schemeClr val="tx1"/>
                </a:solidFill>
                <a:effectLst/>
                <a:latin typeface="+mn-lt"/>
                <a:ea typeface="+mn-ea"/>
                <a:cs typeface="+mn-cs"/>
              </a:rPr>
              <a:t>IP+</a:t>
            </a:r>
            <a:r>
              <a:rPr lang="zh-CN" altLang="en-US" sz="1200" b="0" i="0" u="none" strike="noStrike" kern="1200" dirty="0">
                <a:solidFill>
                  <a:schemeClr val="tx1"/>
                </a:solidFill>
                <a:effectLst/>
                <a:latin typeface="+mn-lt"/>
                <a:ea typeface="+mn-ea"/>
                <a:cs typeface="+mn-cs"/>
              </a:rPr>
              <a:t>酒店”为切入点，对存量经济型酒店进行升级改造。在加盟推广计划中，有戏对每家店提供</a:t>
            </a:r>
            <a:r>
              <a:rPr lang="en-US" altLang="zh-CN" sz="1200" b="0" i="0" u="none" strike="noStrike" kern="1200" dirty="0">
                <a:solidFill>
                  <a:schemeClr val="tx1"/>
                </a:solidFill>
                <a:effectLst/>
                <a:latin typeface="+mn-lt"/>
                <a:ea typeface="+mn-ea"/>
                <a:cs typeface="+mn-cs"/>
              </a:rPr>
              <a:t>100-1000</a:t>
            </a:r>
            <a:r>
              <a:rPr lang="zh-CN" altLang="en-US" sz="1200" b="0" i="0" u="none" strike="noStrike" kern="1200" dirty="0">
                <a:solidFill>
                  <a:schemeClr val="tx1"/>
                </a:solidFill>
                <a:effectLst/>
                <a:latin typeface="+mn-lt"/>
                <a:ea typeface="+mn-ea"/>
                <a:cs typeface="+mn-cs"/>
              </a:rPr>
              <a:t>万的投资资金，重新装修改造门店。</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东呈投资的殿影酒店也横空出世。</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跨界创新的趋势下，电影市场的繁荣真的可以为酒店行业的发展带来了新机遇吗？</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电影主题酒店的出租率都是超过</a:t>
            </a:r>
            <a:r>
              <a:rPr lang="en-US" altLang="zh-CN" sz="1200" b="0" i="0" u="none" strike="noStrike" kern="1200" dirty="0">
                <a:solidFill>
                  <a:schemeClr val="tx1"/>
                </a:solidFill>
                <a:effectLst/>
                <a:latin typeface="+mn-lt"/>
                <a:ea typeface="+mn-ea"/>
                <a:cs typeface="+mn-cs"/>
              </a:rPr>
              <a:t>100%</a:t>
            </a:r>
            <a:r>
              <a:rPr lang="zh-CN" altLang="en-US" sz="1200" b="0" i="0" u="none" strike="noStrike" kern="1200" dirty="0">
                <a:solidFill>
                  <a:schemeClr val="tx1"/>
                </a:solidFill>
                <a:effectLst/>
                <a:latin typeface="+mn-lt"/>
                <a:ea typeface="+mn-ea"/>
                <a:cs typeface="+mn-cs"/>
              </a:rPr>
              <a:t>的，用户停留时间更是远超过普通酒店，本质上，电影酒店是涵盖了电影场景、住宿场景、娱乐场景、购物场景以及饮食场景等复合业态，介于酒店和私人影院之间，似乎很符合年轻一代新人群及中产消费升级的大趋势。</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电影酒店之后，电竞酒店也火了，但我询问过十几个一线城市的</a:t>
            </a:r>
            <a:r>
              <a:rPr lang="en-US" altLang="zh-CN" sz="1200" b="0" i="0" u="none" strike="noStrike" kern="1200" dirty="0">
                <a:solidFill>
                  <a:schemeClr val="tx1"/>
                </a:solidFill>
                <a:effectLst/>
                <a:latin typeface="+mn-lt"/>
                <a:ea typeface="+mn-ea"/>
                <a:cs typeface="+mn-cs"/>
              </a:rPr>
              <a:t>9095</a:t>
            </a:r>
            <a:r>
              <a:rPr lang="zh-CN" altLang="en-US" sz="1200" b="0" i="0" u="none" strike="noStrike" kern="1200" dirty="0">
                <a:solidFill>
                  <a:schemeClr val="tx1"/>
                </a:solidFill>
                <a:effectLst/>
                <a:latin typeface="+mn-lt"/>
                <a:ea typeface="+mn-ea"/>
                <a:cs typeface="+mn-cs"/>
              </a:rPr>
              <a:t>后的年轻人，他们几乎一致的说。在帝都魔都这样的一线城市，环境中上、体验感好的网咖层出不穷、竞争激烈，在机器配置相差无几的情况下，一家普通网咖的环境、甚至包括饮品在内的细节体验也逐渐成为消费者们用脚投票的首要因素，但是基本上只能开在大学附近以及二三线城市的电竞酒店在后网咖时代能满足升级的需求吗？如何与网咖竞争，而且玩电竞本来也不会睡觉，对吗？</a:t>
            </a:r>
          </a:p>
          <a:p>
            <a:endParaRPr lang="zh-CN" altLang="en-US" dirty="0"/>
          </a:p>
        </p:txBody>
      </p:sp>
      <p:sp>
        <p:nvSpPr>
          <p:cNvPr id="4" name="灯片编号占位符 3"/>
          <p:cNvSpPr>
            <a:spLocks noGrp="1"/>
          </p:cNvSpPr>
          <p:nvPr>
            <p:ph type="sldNum" sz="quarter" idx="5"/>
          </p:nvPr>
        </p:nvSpPr>
        <p:spPr/>
        <p:txBody>
          <a:bodyPr/>
          <a:lstStyle/>
          <a:p>
            <a:fld id="{659AC025-D4FD-488B-9A7C-39D18327FB05}" type="slidenum">
              <a:rPr lang="zh-CN" altLang="en-US" smtClean="0"/>
              <a:t>21</a:t>
            </a:fld>
            <a:endParaRPr lang="zh-CN" altLang="en-US"/>
          </a:p>
        </p:txBody>
      </p:sp>
    </p:spTree>
    <p:extLst>
      <p:ext uri="{BB962C8B-B14F-4D97-AF65-F5344CB8AC3E}">
        <p14:creationId xmlns:p14="http://schemas.microsoft.com/office/powerpoint/2010/main" val="615324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说到酒店系统。</a:t>
            </a:r>
            <a:r>
              <a:rPr lang="en-US" altLang="zh-CN" sz="1200" b="0" i="0" u="none" strike="noStrike" kern="1200" dirty="0">
                <a:solidFill>
                  <a:schemeClr val="tx1"/>
                </a:solidFill>
                <a:effectLst/>
                <a:latin typeface="+mn-lt"/>
                <a:ea typeface="+mn-ea"/>
                <a:cs typeface="+mn-cs"/>
              </a:rPr>
              <a:t>PMS</a:t>
            </a:r>
            <a:r>
              <a:rPr lang="zh-CN" altLang="en-US" sz="1200" b="0" i="0" u="none" strike="noStrike" kern="1200" dirty="0">
                <a:solidFill>
                  <a:schemeClr val="tx1"/>
                </a:solidFill>
                <a:effectLst/>
                <a:latin typeface="+mn-lt"/>
                <a:ea typeface="+mn-ea"/>
                <a:cs typeface="+mn-cs"/>
              </a:rPr>
              <a:t>一直被视作酒店运营的主要枢纽，但随着数据管理日益复杂化，</a:t>
            </a:r>
            <a:r>
              <a:rPr lang="en-US" altLang="zh-CN" sz="1200" b="0" i="0" u="none" strike="noStrike" kern="1200" dirty="0">
                <a:solidFill>
                  <a:schemeClr val="tx1"/>
                </a:solidFill>
                <a:effectLst/>
                <a:latin typeface="+mn-lt"/>
                <a:ea typeface="+mn-ea"/>
                <a:cs typeface="+mn-cs"/>
              </a:rPr>
              <a:t>PMS</a:t>
            </a:r>
            <a:r>
              <a:rPr lang="zh-CN" altLang="en-US" sz="1200" b="0" i="0" u="none" strike="noStrike" kern="1200" dirty="0">
                <a:solidFill>
                  <a:schemeClr val="tx1"/>
                </a:solidFill>
                <a:effectLst/>
                <a:latin typeface="+mn-lt"/>
                <a:ea typeface="+mn-ea"/>
                <a:cs typeface="+mn-cs"/>
              </a:rPr>
              <a:t>作为酒店运营主要枢纽的局限性也愈发凸显。在数据驱动的场景下，以</a:t>
            </a:r>
            <a:r>
              <a:rPr lang="en-US" altLang="zh-CN" sz="1200" b="0" i="0" u="none" strike="noStrike" kern="1200" dirty="0">
                <a:solidFill>
                  <a:schemeClr val="tx1"/>
                </a:solidFill>
                <a:effectLst/>
                <a:latin typeface="+mn-lt"/>
                <a:ea typeface="+mn-ea"/>
                <a:cs typeface="+mn-cs"/>
              </a:rPr>
              <a:t>PMS</a:t>
            </a:r>
            <a:r>
              <a:rPr lang="zh-CN" altLang="en-US" sz="1200" b="0" i="0" u="none" strike="noStrike" kern="1200" dirty="0">
                <a:solidFill>
                  <a:schemeClr val="tx1"/>
                </a:solidFill>
                <a:effectLst/>
                <a:latin typeface="+mn-lt"/>
                <a:ea typeface="+mn-ea"/>
                <a:cs typeface="+mn-cs"/>
              </a:rPr>
              <a:t>为中心的传统封闭式数据管理方法不仅阻碍了酒店的创新，还增加了数据泄露的风险。酒店只有采用集中化的</a:t>
            </a:r>
            <a:r>
              <a:rPr lang="en-US" altLang="zh-CN" sz="1200" b="0" i="0" u="none" strike="noStrike" kern="1200" dirty="0">
                <a:solidFill>
                  <a:schemeClr val="tx1"/>
                </a:solidFill>
                <a:effectLst/>
                <a:latin typeface="+mn-lt"/>
                <a:ea typeface="+mn-ea"/>
                <a:cs typeface="+mn-cs"/>
              </a:rPr>
              <a:t>CRM</a:t>
            </a:r>
            <a:r>
              <a:rPr lang="zh-CN" altLang="en-US" sz="1200" b="0" i="0" u="none" strike="noStrike" kern="1200" dirty="0">
                <a:solidFill>
                  <a:schemeClr val="tx1"/>
                </a:solidFill>
                <a:effectLst/>
                <a:latin typeface="+mn-lt"/>
                <a:ea typeface="+mn-ea"/>
                <a:cs typeface="+mn-cs"/>
              </a:rPr>
              <a:t>集成方案才能在保障数据安全性的同时真正满足客人的个性化需求。</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接下来几年，连锁化加速会成为绝对的主题，而酒店集团都开始采用多品牌战略，不同品牌的运营系统都具有订单、会员、客史、协议单位、支付等类似的功能；并均开发了与智能客控、机器人、自助机、支付系统等智能设备的接口；多场景的应用，酒店和客人之间、酒店内部之间产生大量的业务交互和汇集，酒店的运营系统也随之会向管理客户资源进一步转型。</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这些趋势的进一步加剧，必将推动</a:t>
            </a:r>
            <a:r>
              <a:rPr lang="en-US" altLang="zh-CN" sz="1200" b="0" i="0" u="none" strike="noStrike" kern="1200" dirty="0">
                <a:solidFill>
                  <a:schemeClr val="tx1"/>
                </a:solidFill>
                <a:effectLst/>
                <a:latin typeface="+mn-lt"/>
                <a:ea typeface="+mn-ea"/>
                <a:cs typeface="+mn-cs"/>
              </a:rPr>
              <a:t>PMS</a:t>
            </a:r>
            <a:r>
              <a:rPr lang="zh-CN" altLang="en-US" sz="1200" b="0" i="0" u="none" strike="noStrike" kern="1200" dirty="0">
                <a:solidFill>
                  <a:schemeClr val="tx1"/>
                </a:solidFill>
                <a:effectLst/>
                <a:latin typeface="+mn-lt"/>
                <a:ea typeface="+mn-ea"/>
                <a:cs typeface="+mn-cs"/>
              </a:rPr>
              <a:t>行业新变革</a:t>
            </a:r>
            <a:r>
              <a:rPr lang="en-US" altLang="zh-CN" sz="1200" b="0" i="0" u="none" strike="noStrike" kern="1200" dirty="0">
                <a:solidFill>
                  <a:schemeClr val="tx1"/>
                </a:solidFill>
                <a:effectLst/>
                <a:latin typeface="+mn-lt"/>
                <a:ea typeface="+mn-ea"/>
                <a:cs typeface="+mn-cs"/>
              </a:rPr>
              <a:t>——PMS</a:t>
            </a:r>
            <a:r>
              <a:rPr lang="zh-CN" altLang="en-US" sz="1200" b="0" i="0" u="none" strike="noStrike" kern="1200" dirty="0">
                <a:solidFill>
                  <a:schemeClr val="tx1"/>
                </a:solidFill>
                <a:effectLst/>
                <a:latin typeface="+mn-lt"/>
                <a:ea typeface="+mn-ea"/>
                <a:cs typeface="+mn-cs"/>
              </a:rPr>
              <a:t>系统中台化。</a:t>
            </a:r>
            <a:endParaRPr lang="zh-CN" altLang="en-US" dirty="0"/>
          </a:p>
        </p:txBody>
      </p:sp>
      <p:sp>
        <p:nvSpPr>
          <p:cNvPr id="4" name="灯片编号占位符 3"/>
          <p:cNvSpPr>
            <a:spLocks noGrp="1"/>
          </p:cNvSpPr>
          <p:nvPr>
            <p:ph type="sldNum" sz="quarter" idx="5"/>
          </p:nvPr>
        </p:nvSpPr>
        <p:spPr/>
        <p:txBody>
          <a:bodyPr/>
          <a:lstStyle/>
          <a:p>
            <a:fld id="{659AC025-D4FD-488B-9A7C-39D18327FB05}" type="slidenum">
              <a:rPr lang="zh-CN" altLang="en-US" smtClean="0"/>
              <a:t>22</a:t>
            </a:fld>
            <a:endParaRPr lang="zh-CN" altLang="en-US"/>
          </a:p>
        </p:txBody>
      </p:sp>
    </p:spTree>
    <p:extLst>
      <p:ext uri="{BB962C8B-B14F-4D97-AF65-F5344CB8AC3E}">
        <p14:creationId xmlns:p14="http://schemas.microsoft.com/office/powerpoint/2010/main" val="3790850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最后看一个有趣的研究报告：超过</a:t>
            </a:r>
            <a:r>
              <a:rPr lang="en-US" altLang="zh-CN" dirty="0"/>
              <a:t>50%</a:t>
            </a:r>
            <a:r>
              <a:rPr lang="zh-CN" altLang="en-US" dirty="0"/>
              <a:t>的</a:t>
            </a:r>
            <a:r>
              <a:rPr lang="en-US" altLang="zh-CN" dirty="0"/>
              <a:t>Z</a:t>
            </a:r>
            <a:r>
              <a:rPr lang="zh-CN" altLang="en-US" dirty="0"/>
              <a:t>世代人口（美国最大的一代）有兴趣从事酒店业。该研究考察了</a:t>
            </a:r>
            <a:r>
              <a:rPr lang="en-US" altLang="zh-CN" dirty="0"/>
              <a:t>Gen Z</a:t>
            </a:r>
            <a:r>
              <a:rPr lang="zh-CN" altLang="en-US" dirty="0"/>
              <a:t>在进入劳动力市场时的认知、态度和职业偏好。研究还表明，</a:t>
            </a:r>
            <a:r>
              <a:rPr lang="en-US" altLang="zh-CN" dirty="0"/>
              <a:t>Z</a:t>
            </a:r>
            <a:r>
              <a:rPr lang="zh-CN" altLang="en-US" dirty="0"/>
              <a:t>世代重视照顾员工的公司，这是照顾员工的行业的标志。 研究的主要发现包括：       </a:t>
            </a:r>
            <a:endParaRPr lang="en-US" altLang="zh-CN" dirty="0"/>
          </a:p>
          <a:p>
            <a:r>
              <a:rPr lang="zh-CN" altLang="en-US" dirty="0"/>
              <a:t>       </a:t>
            </a:r>
            <a:endParaRPr lang="en-US" altLang="zh-CN" dirty="0"/>
          </a:p>
          <a:p>
            <a:r>
              <a:rPr lang="zh-CN" altLang="en-US" dirty="0"/>
              <a:t> </a:t>
            </a:r>
            <a:r>
              <a:rPr lang="en-US" altLang="zh-CN" dirty="0"/>
              <a:t>1. Z</a:t>
            </a:r>
            <a:r>
              <a:rPr lang="zh-CN" altLang="en-US" dirty="0"/>
              <a:t>一代是个大群体，他们比上一代更盼望有稳定的工作。             </a:t>
            </a:r>
            <a:r>
              <a:rPr lang="en-US" altLang="zh-CN" dirty="0"/>
              <a:t>Z</a:t>
            </a:r>
            <a:r>
              <a:rPr lang="zh-CN" altLang="en-US" dirty="0"/>
              <a:t>一代是美国最大的一代，在</a:t>
            </a:r>
            <a:r>
              <a:rPr lang="en-US" altLang="zh-CN" dirty="0"/>
              <a:t>1995-2010</a:t>
            </a:r>
            <a:r>
              <a:rPr lang="zh-CN" altLang="en-US" dirty="0"/>
              <a:t>年间出生的人口超过</a:t>
            </a:r>
            <a:r>
              <a:rPr lang="en-US" altLang="zh-CN" dirty="0"/>
              <a:t>6100</a:t>
            </a:r>
            <a:r>
              <a:rPr lang="zh-CN" altLang="en-US" dirty="0"/>
              <a:t>万。作为种族差异最大的年龄组，</a:t>
            </a:r>
            <a:r>
              <a:rPr lang="en-US" altLang="zh-CN" dirty="0"/>
              <a:t>20%</a:t>
            </a:r>
            <a:r>
              <a:rPr lang="zh-CN" altLang="en-US" dirty="0"/>
              <a:t>的</a:t>
            </a:r>
            <a:r>
              <a:rPr lang="en-US" altLang="zh-CN" dirty="0"/>
              <a:t>Z</a:t>
            </a:r>
            <a:r>
              <a:rPr lang="zh-CN" altLang="en-US" dirty="0"/>
              <a:t>一代人是双语人。许多人目睹了他们的父母在经济衰退中挣扎，因此他们对风险的承受力和对经济的关注度较低。</a:t>
            </a:r>
            <a:r>
              <a:rPr lang="en-US" altLang="zh-CN" dirty="0"/>
              <a:t>45%</a:t>
            </a:r>
            <a:r>
              <a:rPr lang="zh-CN" altLang="en-US" dirty="0"/>
              <a:t>的人已经在全职或兼职工作。               </a:t>
            </a:r>
            <a:endParaRPr lang="en-US" altLang="zh-CN" dirty="0"/>
          </a:p>
          <a:p>
            <a:endParaRPr lang="en-US" altLang="zh-CN" dirty="0"/>
          </a:p>
          <a:p>
            <a:r>
              <a:rPr lang="en-US" altLang="zh-CN" dirty="0"/>
              <a:t>2. </a:t>
            </a:r>
            <a:r>
              <a:rPr lang="zh-CN" altLang="en-US" dirty="0"/>
              <a:t>酒店业对他们更有吸引力。与建筑业、金融业、保险业、餐饮业和食品服务业相比，</a:t>
            </a:r>
            <a:r>
              <a:rPr lang="en-US" altLang="zh-CN" dirty="0"/>
              <a:t>Z</a:t>
            </a:r>
            <a:r>
              <a:rPr lang="zh-CN" altLang="en-US" dirty="0"/>
              <a:t>世代和千禧一代对酒店和住宿业的兴趣更高。这也是男人和女人可以达成一致的一点：该行业吸引了男性（</a:t>
            </a:r>
            <a:r>
              <a:rPr lang="en-US" altLang="zh-CN" dirty="0"/>
              <a:t>52%</a:t>
            </a:r>
            <a:r>
              <a:rPr lang="zh-CN" altLang="en-US" dirty="0"/>
              <a:t>）和女性（</a:t>
            </a:r>
            <a:r>
              <a:rPr lang="en-US" altLang="zh-CN" dirty="0"/>
              <a:t>53%</a:t>
            </a:r>
            <a:r>
              <a:rPr lang="zh-CN" altLang="en-US" dirty="0"/>
              <a:t>）的兴趣。 </a:t>
            </a:r>
            <a:endParaRPr lang="en-US" altLang="zh-CN" dirty="0"/>
          </a:p>
          <a:p>
            <a:endParaRPr lang="en-US" altLang="zh-CN" dirty="0"/>
          </a:p>
          <a:p>
            <a:r>
              <a:rPr lang="en-US" altLang="zh-CN" dirty="0"/>
              <a:t>3. </a:t>
            </a:r>
            <a:r>
              <a:rPr lang="zh-CN" altLang="en-US" dirty="0"/>
              <a:t>受教育程度并不重要。 调查显示，绝大多数</a:t>
            </a:r>
            <a:r>
              <a:rPr lang="en-US" altLang="zh-CN" dirty="0"/>
              <a:t>Z</a:t>
            </a:r>
            <a:r>
              <a:rPr lang="zh-CN" altLang="en-US" dirty="0"/>
              <a:t>世代（</a:t>
            </a:r>
            <a:r>
              <a:rPr lang="en-US" altLang="zh-CN" dirty="0"/>
              <a:t>52.5%</a:t>
            </a:r>
            <a:r>
              <a:rPr lang="zh-CN" altLang="en-US" dirty="0"/>
              <a:t>）的受访者认为受教育程度不是获得工作资格的首要特征。据</a:t>
            </a:r>
            <a:r>
              <a:rPr lang="en-US" altLang="zh-CN" dirty="0"/>
              <a:t>Z</a:t>
            </a:r>
            <a:r>
              <a:rPr lang="zh-CN" altLang="en-US" dirty="0"/>
              <a:t>世代的受访者称，态度、自信、团队合作能力以及技术或特定工作技能更为重要。</a:t>
            </a:r>
          </a:p>
        </p:txBody>
      </p:sp>
      <p:sp>
        <p:nvSpPr>
          <p:cNvPr id="4" name="灯片编号占位符 3"/>
          <p:cNvSpPr>
            <a:spLocks noGrp="1"/>
          </p:cNvSpPr>
          <p:nvPr>
            <p:ph type="sldNum" sz="quarter" idx="5"/>
          </p:nvPr>
        </p:nvSpPr>
        <p:spPr/>
        <p:txBody>
          <a:bodyPr/>
          <a:lstStyle/>
          <a:p>
            <a:fld id="{659AC025-D4FD-488B-9A7C-39D18327FB05}" type="slidenum">
              <a:rPr lang="zh-CN" altLang="en-US" smtClean="0"/>
              <a:t>23</a:t>
            </a:fld>
            <a:endParaRPr lang="zh-CN" altLang="en-US"/>
          </a:p>
        </p:txBody>
      </p:sp>
    </p:spTree>
    <p:extLst>
      <p:ext uri="{BB962C8B-B14F-4D97-AF65-F5344CB8AC3E}">
        <p14:creationId xmlns:p14="http://schemas.microsoft.com/office/powerpoint/2010/main" val="2370744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最后建议大家看看希尔顿和万豪的发展历史，历经了这么多年的风风雨雨，“如此高龄</a:t>
            </a:r>
            <a:r>
              <a:rPr lang="en-US" altLang="zh-CN" dirty="0"/>
              <a:t>”</a:t>
            </a:r>
            <a:r>
              <a:rPr lang="zh-CN" altLang="en-US" dirty="0"/>
              <a:t>仍然可以保持专注与健康的增长，并不断尝试创新，引领品牌年轻化趋势，就让我们继续带着宝贵的好奇心，酒店行业最需要的初心，耐心和热情，在接下来的新时代携手谱写新的产业发展篇章，抓住行业的本质，让消费者的出行更加放心、舒适、便利和体面。</a:t>
            </a:r>
          </a:p>
        </p:txBody>
      </p:sp>
      <p:sp>
        <p:nvSpPr>
          <p:cNvPr id="4" name="灯片编号占位符 3"/>
          <p:cNvSpPr>
            <a:spLocks noGrp="1"/>
          </p:cNvSpPr>
          <p:nvPr>
            <p:ph type="sldNum" sz="quarter" idx="5"/>
          </p:nvPr>
        </p:nvSpPr>
        <p:spPr/>
        <p:txBody>
          <a:bodyPr/>
          <a:lstStyle/>
          <a:p>
            <a:fld id="{659AC025-D4FD-488B-9A7C-39D18327FB05}" type="slidenum">
              <a:rPr lang="zh-CN" altLang="en-US" smtClean="0"/>
              <a:t>24</a:t>
            </a:fld>
            <a:endParaRPr lang="zh-CN" altLang="en-US"/>
          </a:p>
        </p:txBody>
      </p:sp>
    </p:spTree>
    <p:extLst>
      <p:ext uri="{BB962C8B-B14F-4D97-AF65-F5344CB8AC3E}">
        <p14:creationId xmlns:p14="http://schemas.microsoft.com/office/powerpoint/2010/main" val="4095013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经济型和以下酒店：  </a:t>
            </a:r>
            <a:r>
              <a:rPr lang="en-US" altLang="zh-CN" dirty="0"/>
              <a:t>27.7</a:t>
            </a:r>
            <a:r>
              <a:rPr lang="zh-CN" altLang="en-US" dirty="0"/>
              <a:t>万家  （</a:t>
            </a:r>
            <a:r>
              <a:rPr lang="en-US" altLang="zh-CN" dirty="0"/>
              <a:t>87.3%)</a:t>
            </a:r>
            <a:r>
              <a:rPr lang="zh-CN" altLang="en-US" dirty="0"/>
              <a:t>       </a:t>
            </a:r>
            <a:r>
              <a:rPr lang="en-US" altLang="zh-CN" dirty="0"/>
              <a:t>1039</a:t>
            </a:r>
            <a:r>
              <a:rPr lang="zh-CN" altLang="en-US" dirty="0"/>
              <a:t>万间客房</a:t>
            </a:r>
            <a:r>
              <a:rPr lang="en-US" altLang="zh-CN" dirty="0"/>
              <a:t>   (67%)</a:t>
            </a:r>
          </a:p>
          <a:p>
            <a:r>
              <a:rPr lang="zh-CN" altLang="en-US" dirty="0"/>
              <a:t>中档酒店：                 </a:t>
            </a:r>
            <a:r>
              <a:rPr lang="en-US" altLang="zh-CN" dirty="0"/>
              <a:t>2.3</a:t>
            </a:r>
            <a:r>
              <a:rPr lang="zh-CN" altLang="en-US" dirty="0"/>
              <a:t>万家   （  </a:t>
            </a:r>
            <a:r>
              <a:rPr lang="en-US" altLang="zh-CN" dirty="0"/>
              <a:t>7.5%)         214</a:t>
            </a:r>
            <a:r>
              <a:rPr lang="zh-CN" altLang="en-US" dirty="0"/>
              <a:t>万间客房  </a:t>
            </a:r>
            <a:r>
              <a:rPr lang="en-US" altLang="zh-CN" dirty="0"/>
              <a:t>(14%</a:t>
            </a:r>
            <a:r>
              <a:rPr lang="zh-CN" altLang="en-US" dirty="0"/>
              <a:t>）</a:t>
            </a:r>
            <a:endParaRPr lang="en-US" altLang="zh-CN" dirty="0"/>
          </a:p>
          <a:p>
            <a:r>
              <a:rPr lang="zh-CN" altLang="en-US" dirty="0"/>
              <a:t>中高档酒店：              </a:t>
            </a:r>
            <a:r>
              <a:rPr lang="en-US" altLang="zh-CN" dirty="0"/>
              <a:t>1.2</a:t>
            </a:r>
            <a:r>
              <a:rPr lang="zh-CN" altLang="en-US" dirty="0"/>
              <a:t>万家   （  </a:t>
            </a:r>
            <a:r>
              <a:rPr lang="en-US" altLang="zh-CN" dirty="0"/>
              <a:t>3.9%)         181</a:t>
            </a:r>
            <a:r>
              <a:rPr lang="zh-CN" altLang="en-US" dirty="0"/>
              <a:t>万间客房  </a:t>
            </a:r>
            <a:r>
              <a:rPr lang="en-US" altLang="zh-CN" dirty="0"/>
              <a:t>(12%</a:t>
            </a:r>
            <a:r>
              <a:rPr lang="zh-CN" altLang="en-US" dirty="0"/>
              <a:t>）</a:t>
            </a:r>
            <a:endParaRPr lang="en-US" altLang="zh-CN" dirty="0"/>
          </a:p>
          <a:p>
            <a:r>
              <a:rPr lang="zh-CN" altLang="en-US" dirty="0"/>
              <a:t>豪华酒店：                  </a:t>
            </a:r>
            <a:r>
              <a:rPr lang="en-US" altLang="zh-CN" dirty="0"/>
              <a:t>0.4</a:t>
            </a:r>
            <a:r>
              <a:rPr lang="zh-CN" altLang="en-US" dirty="0"/>
              <a:t>万家    </a:t>
            </a:r>
            <a:r>
              <a:rPr lang="en-US" altLang="zh-CN" dirty="0"/>
              <a:t>(   1.4%)         114</a:t>
            </a:r>
            <a:r>
              <a:rPr lang="zh-CN" altLang="en-US" dirty="0"/>
              <a:t>万间客房   </a:t>
            </a:r>
            <a:r>
              <a:rPr lang="en-US" altLang="zh-CN" dirty="0"/>
              <a:t>(7%)</a:t>
            </a:r>
          </a:p>
          <a:p>
            <a:endParaRPr lang="en-US" altLang="zh-CN" dirty="0"/>
          </a:p>
          <a:p>
            <a:r>
              <a:rPr lang="zh-CN" altLang="en-US" dirty="0"/>
              <a:t>由上图可见，中国酒店业大市场（剔除其他类型住宿单位后如民宿），呈现出的既不是类似汽车行业那种典型的金字塔型，也不是类似发达国家酒店业的纺锤形，而是正在发生结构性变化的独特形态，典型特征是低端过大，中端薄弱。</a:t>
            </a:r>
            <a:endParaRPr lang="en-US" altLang="zh-CN" dirty="0"/>
          </a:p>
        </p:txBody>
      </p:sp>
      <p:sp>
        <p:nvSpPr>
          <p:cNvPr id="4" name="灯片编号占位符 3"/>
          <p:cNvSpPr>
            <a:spLocks noGrp="1"/>
          </p:cNvSpPr>
          <p:nvPr>
            <p:ph type="sldNum" sz="quarter" idx="5"/>
          </p:nvPr>
        </p:nvSpPr>
        <p:spPr/>
        <p:txBody>
          <a:bodyPr/>
          <a:lstStyle/>
          <a:p>
            <a:fld id="{659AC025-D4FD-488B-9A7C-39D18327FB05}" type="slidenum">
              <a:rPr lang="zh-CN" altLang="en-US" smtClean="0"/>
              <a:t>3</a:t>
            </a:fld>
            <a:endParaRPr lang="zh-CN" altLang="en-US"/>
          </a:p>
        </p:txBody>
      </p:sp>
    </p:spTree>
    <p:extLst>
      <p:ext uri="{BB962C8B-B14F-4D97-AF65-F5344CB8AC3E}">
        <p14:creationId xmlns:p14="http://schemas.microsoft.com/office/powerpoint/2010/main" val="2301983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1" i="0" u="none" strike="noStrike" kern="1200" dirty="0">
                <a:solidFill>
                  <a:schemeClr val="tx1"/>
                </a:solidFill>
                <a:effectLst/>
                <a:latin typeface="+mn-lt"/>
                <a:ea typeface="+mn-ea"/>
                <a:cs typeface="+mn-cs"/>
              </a:rPr>
              <a:t>还记得季琦先生曾在他</a:t>
            </a:r>
            <a:r>
              <a:rPr lang="en-US" altLang="zh-CN" sz="1200" b="1" i="0" u="none" strike="noStrike" kern="1200" dirty="0">
                <a:solidFill>
                  <a:schemeClr val="tx1"/>
                </a:solidFill>
                <a:effectLst/>
                <a:latin typeface="+mn-lt"/>
                <a:ea typeface="+mn-ea"/>
                <a:cs typeface="+mn-cs"/>
              </a:rPr>
              <a:t>7</a:t>
            </a:r>
            <a:r>
              <a:rPr lang="zh-CN" altLang="en-US" sz="1200" b="1" i="0" u="none" strike="noStrike" kern="1200" dirty="0">
                <a:solidFill>
                  <a:schemeClr val="tx1"/>
                </a:solidFill>
                <a:effectLst/>
                <a:latin typeface="+mn-lt"/>
                <a:ea typeface="+mn-ea"/>
                <a:cs typeface="+mn-cs"/>
              </a:rPr>
              <a:t>月份一个演讲中分享了几个数据：</a:t>
            </a:r>
            <a:endParaRPr lang="en-US" altLang="zh-CN" sz="1200" b="1" i="0" u="none" strike="noStrike" kern="1200" dirty="0">
              <a:solidFill>
                <a:schemeClr val="tx1"/>
              </a:solidFill>
              <a:effectLst/>
              <a:latin typeface="+mn-lt"/>
              <a:ea typeface="+mn-ea"/>
              <a:cs typeface="+mn-cs"/>
            </a:endParaRPr>
          </a:p>
          <a:p>
            <a:r>
              <a:rPr lang="zh-CN" altLang="en-US" sz="1200" b="1" i="0" u="none" strike="noStrike" kern="1200" dirty="0">
                <a:solidFill>
                  <a:schemeClr val="tx1"/>
                </a:solidFill>
                <a:effectLst/>
                <a:latin typeface="+mn-lt"/>
                <a:ea typeface="+mn-ea"/>
                <a:cs typeface="+mn-cs"/>
              </a:rPr>
              <a:t>一 规模</a:t>
            </a:r>
            <a:endParaRPr lang="zh-CN" altLang="en-US"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美国权威的酒店业协会</a:t>
            </a:r>
            <a:r>
              <a:rPr lang="en-US" altLang="zh-CN" sz="1200" b="0" i="0" u="none" strike="noStrike" kern="1200" dirty="0">
                <a:solidFill>
                  <a:schemeClr val="tx1"/>
                </a:solidFill>
                <a:effectLst/>
                <a:latin typeface="+mn-lt"/>
                <a:ea typeface="+mn-ea"/>
                <a:cs typeface="+mn-cs"/>
              </a:rPr>
              <a:t>AHLA</a:t>
            </a:r>
            <a:r>
              <a:rPr lang="zh-CN" altLang="en-US" sz="1200" b="0" i="0" u="none" strike="noStrike" kern="1200" dirty="0">
                <a:solidFill>
                  <a:schemeClr val="tx1"/>
                </a:solidFill>
                <a:effectLst/>
                <a:latin typeface="+mn-lt"/>
                <a:ea typeface="+mn-ea"/>
                <a:cs typeface="+mn-cs"/>
              </a:rPr>
              <a:t>，它对美国酒店业的统计数据：  </a:t>
            </a:r>
          </a:p>
          <a:p>
            <a:r>
              <a:rPr lang="en-US" altLang="zh-CN" sz="1200" b="0" i="0" u="none" strike="noStrike" kern="1200" dirty="0">
                <a:solidFill>
                  <a:schemeClr val="tx1"/>
                </a:solidFill>
                <a:effectLst/>
                <a:latin typeface="+mn-lt"/>
                <a:ea typeface="+mn-ea"/>
                <a:cs typeface="+mn-cs"/>
              </a:rPr>
              <a:t>54,200</a:t>
            </a:r>
            <a:r>
              <a:rPr lang="zh-CN" altLang="en-US" sz="1200" b="0" i="0" u="none" strike="noStrike" kern="1200" dirty="0">
                <a:solidFill>
                  <a:schemeClr val="tx1"/>
                </a:solidFill>
                <a:effectLst/>
                <a:latin typeface="+mn-lt"/>
                <a:ea typeface="+mn-ea"/>
                <a:cs typeface="+mn-cs"/>
              </a:rPr>
              <a:t>家酒店，</a:t>
            </a:r>
            <a:r>
              <a:rPr lang="en-US" altLang="zh-CN" sz="1200" b="0" i="0" u="none" strike="noStrike" kern="1200" dirty="0">
                <a:solidFill>
                  <a:schemeClr val="tx1"/>
                </a:solidFill>
                <a:effectLst/>
                <a:latin typeface="+mn-lt"/>
                <a:ea typeface="+mn-ea"/>
                <a:cs typeface="+mn-cs"/>
              </a:rPr>
              <a:t>500</a:t>
            </a:r>
            <a:r>
              <a:rPr lang="zh-CN" altLang="en-US" sz="1200" b="0" i="0" u="none" strike="noStrike" kern="1200" dirty="0">
                <a:solidFill>
                  <a:schemeClr val="tx1"/>
                </a:solidFill>
                <a:effectLst/>
                <a:latin typeface="+mn-lt"/>
                <a:ea typeface="+mn-ea"/>
                <a:cs typeface="+mn-cs"/>
              </a:rPr>
              <a:t>万间客房，</a:t>
            </a:r>
            <a:r>
              <a:rPr lang="en-US" altLang="zh-CN" sz="1200" b="0" i="0" u="none" strike="noStrike" kern="1200" dirty="0">
                <a:solidFill>
                  <a:schemeClr val="tx1"/>
                </a:solidFill>
                <a:effectLst/>
                <a:latin typeface="+mn-lt"/>
                <a:ea typeface="+mn-ea"/>
                <a:cs typeface="+mn-cs"/>
              </a:rPr>
              <a:t>800</a:t>
            </a:r>
            <a:r>
              <a:rPr lang="zh-CN" altLang="en-US" sz="1200" b="0" i="0" u="none" strike="noStrike" kern="1200" dirty="0">
                <a:solidFill>
                  <a:schemeClr val="tx1"/>
                </a:solidFill>
                <a:effectLst/>
                <a:latin typeface="+mn-lt"/>
                <a:ea typeface="+mn-ea"/>
                <a:cs typeface="+mn-cs"/>
              </a:rPr>
              <a:t>万雇员，每年销售</a:t>
            </a:r>
            <a:r>
              <a:rPr lang="en-US" altLang="zh-CN" sz="1200" b="0" i="0" u="none" strike="noStrike" kern="1200" dirty="0">
                <a:solidFill>
                  <a:schemeClr val="tx1"/>
                </a:solidFill>
                <a:effectLst/>
                <a:latin typeface="+mn-lt"/>
                <a:ea typeface="+mn-ea"/>
                <a:cs typeface="+mn-cs"/>
              </a:rPr>
              <a:t>11</a:t>
            </a:r>
            <a:r>
              <a:rPr lang="zh-CN" altLang="en-US" sz="1200" b="0" i="0" u="none" strike="noStrike" kern="1200" dirty="0">
                <a:solidFill>
                  <a:schemeClr val="tx1"/>
                </a:solidFill>
                <a:effectLst/>
                <a:latin typeface="+mn-lt"/>
                <a:ea typeface="+mn-ea"/>
                <a:cs typeface="+mn-cs"/>
              </a:rPr>
              <a:t>亿间客房，</a:t>
            </a:r>
            <a:r>
              <a:rPr lang="en-US" altLang="zh-CN" sz="1200" b="0" i="0" u="none" strike="noStrike" kern="1200" dirty="0">
                <a:solidFill>
                  <a:schemeClr val="tx1"/>
                </a:solidFill>
                <a:effectLst/>
                <a:latin typeface="+mn-lt"/>
                <a:ea typeface="+mn-ea"/>
                <a:cs typeface="+mn-cs"/>
              </a:rPr>
              <a:t>61%</a:t>
            </a:r>
            <a:r>
              <a:rPr lang="zh-CN" altLang="en-US" sz="1200" b="0" i="0" u="none" strike="noStrike" kern="1200" dirty="0">
                <a:solidFill>
                  <a:schemeClr val="tx1"/>
                </a:solidFill>
                <a:effectLst/>
                <a:latin typeface="+mn-lt"/>
                <a:ea typeface="+mn-ea"/>
                <a:cs typeface="+mn-cs"/>
              </a:rPr>
              <a:t>是小规模企业。  </a:t>
            </a:r>
          </a:p>
          <a:p>
            <a:r>
              <a:rPr lang="zh-CN" altLang="en-US" sz="1200" b="0" i="0" u="none" strike="noStrike" kern="1200" dirty="0">
                <a:solidFill>
                  <a:schemeClr val="tx1"/>
                </a:solidFill>
                <a:effectLst/>
                <a:latin typeface="+mn-lt"/>
                <a:ea typeface="+mn-ea"/>
                <a:cs typeface="+mn-cs"/>
              </a:rPr>
              <a:t>可推算出，平均每家酒店</a:t>
            </a:r>
            <a:r>
              <a:rPr lang="en-US" altLang="zh-CN" sz="1200" b="0" i="0" u="none" strike="noStrike" kern="1200" dirty="0">
                <a:solidFill>
                  <a:schemeClr val="tx1"/>
                </a:solidFill>
                <a:effectLst/>
                <a:latin typeface="+mn-lt"/>
                <a:ea typeface="+mn-ea"/>
                <a:cs typeface="+mn-cs"/>
              </a:rPr>
              <a:t>92</a:t>
            </a:r>
            <a:r>
              <a:rPr lang="zh-CN" altLang="en-US" sz="1200" b="0" i="0" u="none" strike="noStrike" kern="1200" dirty="0">
                <a:solidFill>
                  <a:schemeClr val="tx1"/>
                </a:solidFill>
                <a:effectLst/>
                <a:latin typeface="+mn-lt"/>
                <a:ea typeface="+mn-ea"/>
                <a:cs typeface="+mn-cs"/>
              </a:rPr>
              <a:t>间客房，人房比</a:t>
            </a:r>
            <a:r>
              <a:rPr lang="en-US" altLang="zh-CN" sz="1200" b="0" i="0" u="none" strike="noStrike" kern="1200" dirty="0">
                <a:solidFill>
                  <a:schemeClr val="tx1"/>
                </a:solidFill>
                <a:effectLst/>
                <a:latin typeface="+mn-lt"/>
                <a:ea typeface="+mn-ea"/>
                <a:cs typeface="+mn-cs"/>
              </a:rPr>
              <a:t>1.6</a:t>
            </a:r>
            <a:r>
              <a:rPr lang="zh-CN" altLang="en-US" sz="1200" b="0" i="0" u="none" strike="noStrike" kern="1200" dirty="0">
                <a:solidFill>
                  <a:schemeClr val="tx1"/>
                </a:solidFill>
                <a:effectLst/>
                <a:latin typeface="+mn-lt"/>
                <a:ea typeface="+mn-ea"/>
                <a:cs typeface="+mn-cs"/>
              </a:rPr>
              <a:t>，出租率</a:t>
            </a:r>
            <a:r>
              <a:rPr lang="en-US" altLang="zh-CN" sz="1200" b="0" i="0" u="none" strike="noStrike" kern="1200" dirty="0">
                <a:solidFill>
                  <a:schemeClr val="tx1"/>
                </a:solidFill>
                <a:effectLst/>
                <a:latin typeface="+mn-lt"/>
                <a:ea typeface="+mn-ea"/>
                <a:cs typeface="+mn-cs"/>
              </a:rPr>
              <a:t>60%</a:t>
            </a:r>
            <a:r>
              <a:rPr lang="zh-CN" altLang="en-US" sz="1200" b="0" i="0" u="none" strike="noStrike" kern="1200" dirty="0">
                <a:solidFill>
                  <a:schemeClr val="tx1"/>
                </a:solidFill>
                <a:effectLst/>
                <a:latin typeface="+mn-lt"/>
                <a:ea typeface="+mn-ea"/>
                <a:cs typeface="+mn-cs"/>
              </a:rPr>
              <a:t>，人均拥有客房数</a:t>
            </a:r>
            <a:r>
              <a:rPr lang="en-US" altLang="zh-CN" sz="1200" b="0" i="0" u="none" strike="noStrike" kern="1200" dirty="0">
                <a:solidFill>
                  <a:schemeClr val="tx1"/>
                </a:solidFill>
                <a:effectLst/>
                <a:latin typeface="+mn-lt"/>
                <a:ea typeface="+mn-ea"/>
                <a:cs typeface="+mn-cs"/>
              </a:rPr>
              <a:t>1.5%</a:t>
            </a:r>
            <a:r>
              <a:rPr lang="zh-CN" altLang="en-US" sz="1200" b="0" i="0" u="none" strike="noStrike" kern="1200" dirty="0">
                <a:solidFill>
                  <a:schemeClr val="tx1"/>
                </a:solidFill>
                <a:effectLst/>
                <a:latin typeface="+mn-lt"/>
                <a:ea typeface="+mn-ea"/>
                <a:cs typeface="+mn-cs"/>
              </a:rPr>
              <a:t>（人口</a:t>
            </a:r>
            <a:r>
              <a:rPr lang="en-US" altLang="zh-CN" sz="1200" b="0" i="0" u="none" strike="noStrike" kern="1200" dirty="0">
                <a:solidFill>
                  <a:schemeClr val="tx1"/>
                </a:solidFill>
                <a:effectLst/>
                <a:latin typeface="+mn-lt"/>
                <a:ea typeface="+mn-ea"/>
                <a:cs typeface="+mn-cs"/>
              </a:rPr>
              <a:t>3.3</a:t>
            </a:r>
            <a:r>
              <a:rPr lang="zh-CN" altLang="en-US" sz="1200" b="0" i="0" u="none" strike="noStrike" kern="1200" dirty="0">
                <a:solidFill>
                  <a:schemeClr val="tx1"/>
                </a:solidFill>
                <a:effectLst/>
                <a:latin typeface="+mn-lt"/>
                <a:ea typeface="+mn-ea"/>
                <a:cs typeface="+mn-cs"/>
              </a:rPr>
              <a:t>亿）。</a:t>
            </a:r>
            <a:endParaRPr lang="en-US" altLang="zh-CN" sz="1200" b="0" i="0" u="none" strike="noStrike" kern="1200" dirty="0">
              <a:solidFill>
                <a:schemeClr val="tx1"/>
              </a:solidFill>
              <a:effectLst/>
              <a:latin typeface="+mn-lt"/>
              <a:ea typeface="+mn-ea"/>
              <a:cs typeface="+mn-cs"/>
            </a:endParaRPr>
          </a:p>
          <a:p>
            <a:endParaRPr lang="zh-CN" altLang="en-US"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而针对中国大住宿和酒店业的数据，季琦也集合了各个不同数据源，发现：</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中国住宿单位超过了盈蝶报告里面的</a:t>
            </a:r>
            <a:r>
              <a:rPr lang="en-US" altLang="zh-CN" sz="1200" b="0" i="0" u="none" strike="noStrike" kern="1200" dirty="0">
                <a:solidFill>
                  <a:schemeClr val="tx1"/>
                </a:solidFill>
                <a:effectLst/>
                <a:latin typeface="+mn-lt"/>
                <a:ea typeface="+mn-ea"/>
                <a:cs typeface="+mn-cs"/>
              </a:rPr>
              <a:t>45</a:t>
            </a:r>
            <a:r>
              <a:rPr lang="zh-CN" altLang="en-US" sz="1200" b="0" i="0" u="none" strike="noStrike" kern="1200" dirty="0">
                <a:solidFill>
                  <a:schemeClr val="tx1"/>
                </a:solidFill>
                <a:effectLst/>
                <a:latin typeface="+mn-lt"/>
                <a:ea typeface="+mn-ea"/>
                <a:cs typeface="+mn-cs"/>
              </a:rPr>
              <a:t>万，总数有</a:t>
            </a:r>
            <a:r>
              <a:rPr lang="en-US" altLang="zh-CN" sz="1200" b="0" i="0" u="none" strike="noStrike" kern="1200" dirty="0">
                <a:solidFill>
                  <a:schemeClr val="tx1"/>
                </a:solidFill>
                <a:effectLst/>
                <a:latin typeface="+mn-lt"/>
                <a:ea typeface="+mn-ea"/>
                <a:cs typeface="+mn-cs"/>
              </a:rPr>
              <a:t>81</a:t>
            </a:r>
            <a:r>
              <a:rPr lang="zh-CN" altLang="en-US" sz="1200" b="0" i="0" u="none" strike="noStrike" kern="1200" dirty="0">
                <a:solidFill>
                  <a:schemeClr val="tx1"/>
                </a:solidFill>
                <a:effectLst/>
                <a:latin typeface="+mn-lt"/>
                <a:ea typeface="+mn-ea"/>
                <a:cs typeface="+mn-cs"/>
              </a:rPr>
              <a:t>万家（含民宿），共</a:t>
            </a:r>
            <a:r>
              <a:rPr lang="en-US" altLang="zh-CN" sz="1200" b="0" i="0" u="none" strike="noStrike" kern="1200" dirty="0">
                <a:solidFill>
                  <a:schemeClr val="tx1"/>
                </a:solidFill>
                <a:effectLst/>
                <a:latin typeface="+mn-lt"/>
                <a:ea typeface="+mn-ea"/>
                <a:cs typeface="+mn-cs"/>
              </a:rPr>
              <a:t>2000</a:t>
            </a:r>
            <a:r>
              <a:rPr lang="zh-CN" altLang="en-US" sz="1200" b="0" i="0" u="none" strike="noStrike" kern="1200" dirty="0">
                <a:solidFill>
                  <a:schemeClr val="tx1"/>
                </a:solidFill>
                <a:effectLst/>
                <a:latin typeface="+mn-lt"/>
                <a:ea typeface="+mn-ea"/>
                <a:cs typeface="+mn-cs"/>
              </a:rPr>
              <a:t>万间客房，平均</a:t>
            </a:r>
            <a:r>
              <a:rPr lang="en-US" altLang="zh-CN" sz="1200" b="0" i="0" u="none" strike="noStrike" kern="1200" dirty="0">
                <a:solidFill>
                  <a:schemeClr val="tx1"/>
                </a:solidFill>
                <a:effectLst/>
                <a:latin typeface="+mn-lt"/>
                <a:ea typeface="+mn-ea"/>
                <a:cs typeface="+mn-cs"/>
              </a:rPr>
              <a:t>25</a:t>
            </a:r>
            <a:r>
              <a:rPr lang="zh-CN" altLang="en-US" sz="1200" b="0" i="0" u="none" strike="noStrike" kern="1200" dirty="0">
                <a:solidFill>
                  <a:schemeClr val="tx1"/>
                </a:solidFill>
                <a:effectLst/>
                <a:latin typeface="+mn-lt"/>
                <a:ea typeface="+mn-ea"/>
                <a:cs typeface="+mn-cs"/>
              </a:rPr>
              <a:t>间，人均拥有客房数</a:t>
            </a:r>
            <a:r>
              <a:rPr lang="en-US" altLang="zh-CN" sz="1200" b="0" i="0" u="none" strike="noStrike" kern="1200" dirty="0">
                <a:solidFill>
                  <a:schemeClr val="tx1"/>
                </a:solidFill>
                <a:effectLst/>
                <a:latin typeface="+mn-lt"/>
                <a:ea typeface="+mn-ea"/>
                <a:cs typeface="+mn-cs"/>
              </a:rPr>
              <a:t>1.4%</a:t>
            </a:r>
            <a:r>
              <a:rPr lang="zh-CN" altLang="en-US" sz="1200" b="0" i="0" u="none" strike="noStrike" kern="1200" dirty="0">
                <a:solidFill>
                  <a:schemeClr val="tx1"/>
                </a:solidFill>
                <a:effectLst/>
                <a:latin typeface="+mn-lt"/>
                <a:ea typeface="+mn-ea"/>
                <a:cs typeface="+mn-cs"/>
              </a:rPr>
              <a:t>（人口</a:t>
            </a:r>
            <a:r>
              <a:rPr lang="en-US" altLang="zh-CN" sz="1200" b="0" i="0" u="none" strike="noStrike" kern="1200" dirty="0">
                <a:solidFill>
                  <a:schemeClr val="tx1"/>
                </a:solidFill>
                <a:effectLst/>
                <a:latin typeface="+mn-lt"/>
                <a:ea typeface="+mn-ea"/>
                <a:cs typeface="+mn-cs"/>
              </a:rPr>
              <a:t>13.9</a:t>
            </a:r>
            <a:r>
              <a:rPr lang="zh-CN" altLang="en-US" sz="1200" b="0" i="0" u="none" strike="noStrike" kern="1200" dirty="0">
                <a:solidFill>
                  <a:schemeClr val="tx1"/>
                </a:solidFill>
                <a:effectLst/>
                <a:latin typeface="+mn-lt"/>
                <a:ea typeface="+mn-ea"/>
                <a:cs typeface="+mn-cs"/>
              </a:rPr>
              <a:t>亿）；平均房价</a:t>
            </a:r>
            <a:r>
              <a:rPr lang="en-US" altLang="zh-CN" sz="1200" b="0" i="0" u="none" strike="noStrike" kern="1200" dirty="0">
                <a:solidFill>
                  <a:schemeClr val="tx1"/>
                </a:solidFill>
                <a:effectLst/>
                <a:latin typeface="+mn-lt"/>
                <a:ea typeface="+mn-ea"/>
                <a:cs typeface="+mn-cs"/>
              </a:rPr>
              <a:t>174</a:t>
            </a:r>
            <a:r>
              <a:rPr lang="zh-CN" altLang="en-US" sz="1200" b="0" i="0" u="none" strike="noStrike" kern="1200" dirty="0">
                <a:solidFill>
                  <a:schemeClr val="tx1"/>
                </a:solidFill>
                <a:effectLst/>
                <a:latin typeface="+mn-lt"/>
                <a:ea typeface="+mn-ea"/>
                <a:cs typeface="+mn-cs"/>
              </a:rPr>
              <a:t>，出租率</a:t>
            </a:r>
            <a:r>
              <a:rPr lang="en-US" altLang="zh-CN" sz="1200" b="0" i="0" u="none" strike="noStrike" kern="1200" dirty="0">
                <a:solidFill>
                  <a:schemeClr val="tx1"/>
                </a:solidFill>
                <a:effectLst/>
                <a:latin typeface="+mn-lt"/>
                <a:ea typeface="+mn-ea"/>
                <a:cs typeface="+mn-cs"/>
              </a:rPr>
              <a:t>55%</a:t>
            </a:r>
            <a:r>
              <a:rPr lang="zh-CN" altLang="en-US" sz="1200" b="0" i="0" u="none" strike="noStrike" kern="1200" dirty="0">
                <a:solidFill>
                  <a:schemeClr val="tx1"/>
                </a:solidFill>
                <a:effectLst/>
                <a:latin typeface="+mn-lt"/>
                <a:ea typeface="+mn-ea"/>
                <a:cs typeface="+mn-cs"/>
              </a:rPr>
              <a:t>，</a:t>
            </a:r>
            <a:r>
              <a:rPr lang="en-US" altLang="zh-CN" sz="1200" b="0" i="0" u="none" strike="noStrike" kern="1200" dirty="0">
                <a:solidFill>
                  <a:schemeClr val="tx1"/>
                </a:solidFill>
                <a:effectLst/>
                <a:latin typeface="+mn-lt"/>
                <a:ea typeface="+mn-ea"/>
                <a:cs typeface="+mn-cs"/>
              </a:rPr>
              <a:t>RevPAR </a:t>
            </a:r>
            <a:r>
              <a:rPr lang="zh-CN" altLang="en-US" sz="1200" b="0" i="0" u="none" strike="noStrike" kern="1200" dirty="0">
                <a:solidFill>
                  <a:schemeClr val="tx1"/>
                </a:solidFill>
                <a:effectLst/>
                <a:latin typeface="+mn-lt"/>
                <a:ea typeface="+mn-ea"/>
                <a:cs typeface="+mn-cs"/>
              </a:rPr>
              <a:t>￥</a:t>
            </a:r>
            <a:r>
              <a:rPr lang="en-US" altLang="zh-CN" sz="1200" b="0" i="0" u="none" strike="noStrike" kern="1200" dirty="0">
                <a:solidFill>
                  <a:schemeClr val="tx1"/>
                </a:solidFill>
                <a:effectLst/>
                <a:latin typeface="+mn-lt"/>
                <a:ea typeface="+mn-ea"/>
                <a:cs typeface="+mn-cs"/>
              </a:rPr>
              <a:t>96</a:t>
            </a:r>
            <a:r>
              <a:rPr lang="zh-CN" altLang="en-US" sz="1200" b="0" i="0" u="none" strike="noStrike" kern="1200" dirty="0">
                <a:solidFill>
                  <a:schemeClr val="tx1"/>
                </a:solidFill>
                <a:effectLst/>
                <a:latin typeface="+mn-lt"/>
                <a:ea typeface="+mn-ea"/>
                <a:cs typeface="+mn-cs"/>
              </a:rPr>
              <a:t>，市场规模</a:t>
            </a:r>
            <a:r>
              <a:rPr lang="en-US" altLang="zh-CN" sz="1200" b="0" i="0" u="none" strike="noStrike" kern="1200" dirty="0">
                <a:solidFill>
                  <a:schemeClr val="tx1"/>
                </a:solidFill>
                <a:effectLst/>
                <a:latin typeface="+mn-lt"/>
                <a:ea typeface="+mn-ea"/>
                <a:cs typeface="+mn-cs"/>
              </a:rPr>
              <a:t>7000</a:t>
            </a:r>
            <a:r>
              <a:rPr lang="zh-CN" altLang="en-US" sz="1200" b="0" i="0" u="none" strike="noStrike" kern="1200" dirty="0">
                <a:solidFill>
                  <a:schemeClr val="tx1"/>
                </a:solidFill>
                <a:effectLst/>
                <a:latin typeface="+mn-lt"/>
                <a:ea typeface="+mn-ea"/>
                <a:cs typeface="+mn-cs"/>
              </a:rPr>
              <a:t>亿（不含餐饮）。</a:t>
            </a:r>
            <a:endParaRPr lang="en-US" altLang="zh-CN" sz="1200" b="0" i="0" u="none" strike="noStrike" kern="1200" dirty="0">
              <a:solidFill>
                <a:schemeClr val="tx1"/>
              </a:solidFill>
              <a:effectLst/>
              <a:latin typeface="+mn-lt"/>
              <a:ea typeface="+mn-ea"/>
              <a:cs typeface="+mn-cs"/>
            </a:endParaRPr>
          </a:p>
          <a:p>
            <a:endParaRPr lang="zh-CN" altLang="en-US"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携程目前能覆盖到的有</a:t>
            </a:r>
            <a:r>
              <a:rPr lang="en-US" altLang="zh-CN" sz="1200" b="0" i="0" u="none" strike="noStrike" kern="1200" dirty="0">
                <a:solidFill>
                  <a:schemeClr val="tx1"/>
                </a:solidFill>
                <a:effectLst/>
                <a:latin typeface="+mn-lt"/>
                <a:ea typeface="+mn-ea"/>
                <a:cs typeface="+mn-cs"/>
              </a:rPr>
              <a:t>39</a:t>
            </a:r>
            <a:r>
              <a:rPr lang="zh-CN" altLang="en-US" sz="1200" b="0" i="0" u="none" strike="noStrike" kern="1200" dirty="0">
                <a:solidFill>
                  <a:schemeClr val="tx1"/>
                </a:solidFill>
                <a:effectLst/>
                <a:latin typeface="+mn-lt"/>
                <a:ea typeface="+mn-ea"/>
                <a:cs typeface="+mn-cs"/>
              </a:rPr>
              <a:t>万家，</a:t>
            </a:r>
            <a:r>
              <a:rPr lang="en-US" altLang="zh-CN" sz="1200" b="0" i="0" u="none" strike="noStrike" kern="1200" dirty="0">
                <a:solidFill>
                  <a:schemeClr val="tx1"/>
                </a:solidFill>
                <a:effectLst/>
                <a:latin typeface="+mn-lt"/>
                <a:ea typeface="+mn-ea"/>
                <a:cs typeface="+mn-cs"/>
              </a:rPr>
              <a:t>1371</a:t>
            </a:r>
            <a:r>
              <a:rPr lang="zh-CN" altLang="en-US" sz="1200" b="0" i="0" u="none" strike="noStrike" kern="1200" dirty="0">
                <a:solidFill>
                  <a:schemeClr val="tx1"/>
                </a:solidFill>
                <a:effectLst/>
                <a:latin typeface="+mn-lt"/>
                <a:ea typeface="+mn-ea"/>
                <a:cs typeface="+mn-cs"/>
              </a:rPr>
              <a:t>万间客房，平均</a:t>
            </a:r>
            <a:r>
              <a:rPr lang="en-US" altLang="zh-CN" sz="1200" b="0" i="0" u="none" strike="noStrike" kern="1200" dirty="0">
                <a:solidFill>
                  <a:schemeClr val="tx1"/>
                </a:solidFill>
                <a:effectLst/>
                <a:latin typeface="+mn-lt"/>
                <a:ea typeface="+mn-ea"/>
                <a:cs typeface="+mn-cs"/>
              </a:rPr>
              <a:t>36</a:t>
            </a:r>
            <a:r>
              <a:rPr lang="zh-CN" altLang="en-US" sz="1200" b="0" i="0" u="none" strike="noStrike" kern="1200" dirty="0">
                <a:solidFill>
                  <a:schemeClr val="tx1"/>
                </a:solidFill>
                <a:effectLst/>
                <a:latin typeface="+mn-lt"/>
                <a:ea typeface="+mn-ea"/>
                <a:cs typeface="+mn-cs"/>
              </a:rPr>
              <a:t>间；携程未覆盖的（酒店和民宿）</a:t>
            </a:r>
            <a:r>
              <a:rPr lang="en-US" altLang="zh-CN" sz="1200" b="0" i="0" u="none" strike="noStrike" kern="1200" dirty="0">
                <a:solidFill>
                  <a:schemeClr val="tx1"/>
                </a:solidFill>
                <a:effectLst/>
                <a:latin typeface="+mn-lt"/>
                <a:ea typeface="+mn-ea"/>
                <a:cs typeface="+mn-cs"/>
              </a:rPr>
              <a:t>42</a:t>
            </a:r>
            <a:r>
              <a:rPr lang="zh-CN" altLang="en-US" sz="1200" b="0" i="0" u="none" strike="noStrike" kern="1200" dirty="0">
                <a:solidFill>
                  <a:schemeClr val="tx1"/>
                </a:solidFill>
                <a:effectLst/>
                <a:latin typeface="+mn-lt"/>
                <a:ea typeface="+mn-ea"/>
                <a:cs typeface="+mn-cs"/>
              </a:rPr>
              <a:t>万家，</a:t>
            </a:r>
            <a:r>
              <a:rPr lang="en-US" altLang="zh-CN" sz="1200" b="0" i="0" u="none" strike="noStrike" kern="1200" dirty="0">
                <a:solidFill>
                  <a:schemeClr val="tx1"/>
                </a:solidFill>
                <a:effectLst/>
                <a:latin typeface="+mn-lt"/>
                <a:ea typeface="+mn-ea"/>
                <a:cs typeface="+mn-cs"/>
              </a:rPr>
              <a:t>629</a:t>
            </a:r>
            <a:r>
              <a:rPr lang="zh-CN" altLang="en-US" sz="1200" b="0" i="0" u="none" strike="noStrike" kern="1200" dirty="0">
                <a:solidFill>
                  <a:schemeClr val="tx1"/>
                </a:solidFill>
                <a:effectLst/>
                <a:latin typeface="+mn-lt"/>
                <a:ea typeface="+mn-ea"/>
                <a:cs typeface="+mn-cs"/>
              </a:rPr>
              <a:t>万间客房，平均</a:t>
            </a:r>
            <a:r>
              <a:rPr lang="en-US" altLang="zh-CN" sz="1200" b="0" i="0" u="none" strike="noStrike" kern="1200" dirty="0">
                <a:solidFill>
                  <a:schemeClr val="tx1"/>
                </a:solidFill>
                <a:effectLst/>
                <a:latin typeface="+mn-lt"/>
                <a:ea typeface="+mn-ea"/>
                <a:cs typeface="+mn-cs"/>
              </a:rPr>
              <a:t>15</a:t>
            </a:r>
            <a:r>
              <a:rPr lang="zh-CN" altLang="en-US" sz="1200" b="0" i="0" u="none" strike="noStrike" kern="1200" dirty="0">
                <a:solidFill>
                  <a:schemeClr val="tx1"/>
                </a:solidFill>
                <a:effectLst/>
                <a:latin typeface="+mn-lt"/>
                <a:ea typeface="+mn-ea"/>
                <a:cs typeface="+mn-cs"/>
              </a:rPr>
              <a:t>间。</a:t>
            </a:r>
            <a:endParaRPr lang="en-US" altLang="zh-CN" sz="1200" b="0" i="0" u="none" strike="noStrike" kern="1200" dirty="0">
              <a:solidFill>
                <a:schemeClr val="tx1"/>
              </a:solidFill>
              <a:effectLst/>
              <a:latin typeface="+mn-lt"/>
              <a:ea typeface="+mn-ea"/>
              <a:cs typeface="+mn-cs"/>
            </a:endParaRPr>
          </a:p>
          <a:p>
            <a:endParaRPr lang="zh-CN" altLang="en-US" sz="1200" b="0" i="0" u="none" strike="noStrike" kern="1200" dirty="0">
              <a:solidFill>
                <a:schemeClr val="tx1"/>
              </a:solidFill>
              <a:effectLst/>
              <a:latin typeface="+mn-lt"/>
              <a:ea typeface="+mn-ea"/>
              <a:cs typeface="+mn-cs"/>
            </a:endParaRPr>
          </a:p>
          <a:p>
            <a:r>
              <a:rPr lang="zh-CN" altLang="en-US" sz="1200" b="1" i="0" u="none" strike="noStrike" kern="1200" dirty="0">
                <a:solidFill>
                  <a:schemeClr val="tx1"/>
                </a:solidFill>
                <a:effectLst/>
                <a:latin typeface="+mn-lt"/>
                <a:ea typeface="+mn-ea"/>
                <a:cs typeface="+mn-cs"/>
              </a:rPr>
              <a:t>二 品牌连锁集团</a:t>
            </a:r>
            <a:endParaRPr lang="zh-CN" altLang="en-US"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连锁品牌管理的酒店</a:t>
            </a:r>
            <a:r>
              <a:rPr lang="en-US" altLang="zh-CN" sz="1200" b="0" i="0" u="none" strike="noStrike" kern="1200" dirty="0">
                <a:solidFill>
                  <a:schemeClr val="tx1"/>
                </a:solidFill>
                <a:effectLst/>
                <a:latin typeface="+mn-lt"/>
                <a:ea typeface="+mn-ea"/>
                <a:cs typeface="+mn-cs"/>
              </a:rPr>
              <a:t>6</a:t>
            </a:r>
            <a:r>
              <a:rPr lang="zh-CN" altLang="en-US" sz="1200" b="0" i="0" u="none" strike="noStrike" kern="1200" dirty="0">
                <a:solidFill>
                  <a:schemeClr val="tx1"/>
                </a:solidFill>
                <a:effectLst/>
                <a:latin typeface="+mn-lt"/>
                <a:ea typeface="+mn-ea"/>
                <a:cs typeface="+mn-cs"/>
              </a:rPr>
              <a:t>万家，房间数</a:t>
            </a:r>
            <a:r>
              <a:rPr lang="en-US" altLang="zh-CN" sz="1200" b="0" i="0" u="none" strike="noStrike" kern="1200" dirty="0">
                <a:solidFill>
                  <a:schemeClr val="tx1"/>
                </a:solidFill>
                <a:effectLst/>
                <a:latin typeface="+mn-lt"/>
                <a:ea typeface="+mn-ea"/>
                <a:cs typeface="+mn-cs"/>
              </a:rPr>
              <a:t>335</a:t>
            </a:r>
            <a:r>
              <a:rPr lang="zh-CN" altLang="en-US" sz="1200" b="0" i="0" u="none" strike="noStrike" kern="1200" dirty="0">
                <a:solidFill>
                  <a:schemeClr val="tx1"/>
                </a:solidFill>
                <a:effectLst/>
                <a:latin typeface="+mn-lt"/>
                <a:ea typeface="+mn-ea"/>
                <a:cs typeface="+mn-cs"/>
              </a:rPr>
              <a:t>万，占总市场（即连锁率）的</a:t>
            </a:r>
            <a:r>
              <a:rPr lang="en-US" altLang="zh-CN" sz="1200" b="0" i="0" u="none" strike="noStrike" kern="1200" dirty="0">
                <a:solidFill>
                  <a:schemeClr val="tx1"/>
                </a:solidFill>
                <a:effectLst/>
                <a:latin typeface="+mn-lt"/>
                <a:ea typeface="+mn-ea"/>
                <a:cs typeface="+mn-cs"/>
              </a:rPr>
              <a:t>17%</a:t>
            </a:r>
            <a:r>
              <a:rPr lang="zh-CN" altLang="en-US" sz="1200" b="0" i="0" u="none" strike="noStrike" kern="1200" dirty="0">
                <a:solidFill>
                  <a:schemeClr val="tx1"/>
                </a:solidFill>
                <a:effectLst/>
                <a:latin typeface="+mn-lt"/>
                <a:ea typeface="+mn-ea"/>
                <a:cs typeface="+mn-cs"/>
              </a:rPr>
              <a:t>（对比：美国总体连锁化率是</a:t>
            </a:r>
            <a:r>
              <a:rPr lang="en-US" altLang="zh-CN" sz="1200" b="0" i="0" u="none" strike="noStrike" kern="1200" dirty="0">
                <a:solidFill>
                  <a:schemeClr val="tx1"/>
                </a:solidFill>
                <a:effectLst/>
                <a:latin typeface="+mn-lt"/>
                <a:ea typeface="+mn-ea"/>
                <a:cs typeface="+mn-cs"/>
              </a:rPr>
              <a:t>71%</a:t>
            </a:r>
            <a:r>
              <a:rPr lang="zh-CN" altLang="en-US" sz="1200" b="0" i="0" u="none" strike="noStrike" kern="1200" dirty="0">
                <a:solidFill>
                  <a:schemeClr val="tx1"/>
                </a:solidFill>
                <a:effectLst/>
                <a:latin typeface="+mn-lt"/>
                <a:ea typeface="+mn-ea"/>
                <a:cs typeface="+mn-cs"/>
              </a:rPr>
              <a:t>）。</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1" i="0" u="none" strike="noStrike" kern="1200" dirty="0">
                <a:solidFill>
                  <a:schemeClr val="tx1"/>
                </a:solidFill>
                <a:effectLst/>
                <a:latin typeface="+mn-lt"/>
                <a:ea typeface="+mn-ea"/>
                <a:cs typeface="+mn-cs"/>
              </a:rPr>
              <a:t>三 结论：</a:t>
            </a:r>
            <a:endParaRPr lang="en-US" altLang="zh-CN" sz="1200" b="1"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rPr>
              <a:t>1. </a:t>
            </a:r>
            <a:r>
              <a:rPr lang="zh-CN" altLang="en-US" sz="1200" b="0" i="0" u="none" strike="noStrike" kern="1200" dirty="0">
                <a:solidFill>
                  <a:schemeClr val="tx1"/>
                </a:solidFill>
                <a:effectLst/>
                <a:latin typeface="+mn-lt"/>
                <a:ea typeface="+mn-ea"/>
                <a:cs typeface="+mn-cs"/>
              </a:rPr>
              <a:t>中国的酒店跟充分市场化、充分发展的成熟市场美国相比，在规模上是相当的，并不存在供应不足，也不存在供过于求的情况。</a:t>
            </a:r>
            <a:endParaRPr lang="en-US" altLang="zh-CN" sz="1200" b="0" i="0" u="none" strike="noStrike"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rPr>
              <a:t>2. </a:t>
            </a:r>
            <a:r>
              <a:rPr lang="zh-CN" altLang="en-US" sz="1200" b="0" i="0" u="none" strike="noStrike" kern="1200" dirty="0">
                <a:solidFill>
                  <a:schemeClr val="tx1"/>
                </a:solidFill>
                <a:effectLst/>
                <a:latin typeface="+mn-lt"/>
                <a:ea typeface="+mn-ea"/>
                <a:cs typeface="+mn-cs"/>
              </a:rPr>
              <a:t>中国整个酒店行业确实是一直在盈利和亏损之间徘徊。供给侧数量充分，品质不高，盈利不好，收入不佳。</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这是非常典型的供给侧问题，需要开始革新。</a:t>
            </a:r>
          </a:p>
          <a:p>
            <a:endParaRPr lang="zh-CN" altLang="en-US" sz="1200" b="0" i="0" u="none" strike="noStrike"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659AC025-D4FD-488B-9A7C-39D18327FB05}" type="slidenum">
              <a:rPr lang="zh-CN" altLang="en-US" smtClean="0"/>
              <a:t>4</a:t>
            </a:fld>
            <a:endParaRPr lang="zh-CN" altLang="en-US"/>
          </a:p>
        </p:txBody>
      </p:sp>
    </p:spTree>
    <p:extLst>
      <p:ext uri="{BB962C8B-B14F-4D97-AF65-F5344CB8AC3E}">
        <p14:creationId xmlns:p14="http://schemas.microsoft.com/office/powerpoint/2010/main" val="3235146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STR</a:t>
            </a:r>
            <a:r>
              <a:rPr lang="zh-CN" altLang="en-US" sz="1200" b="0" i="0" u="none" strike="noStrike" kern="1200" dirty="0">
                <a:solidFill>
                  <a:schemeClr val="tx1"/>
                </a:solidFill>
                <a:effectLst/>
                <a:latin typeface="+mn-lt"/>
                <a:ea typeface="+mn-ea"/>
                <a:cs typeface="+mn-cs"/>
              </a:rPr>
              <a:t>的数据显示，目前中国酒店开发商仍然对高端酒店有着极大的兴趣，高端酒店的供应增速远高于全国平均水平，</a:t>
            </a:r>
            <a:r>
              <a:rPr lang="en-US" altLang="zh-CN" sz="1200" b="0" i="0" u="none" strike="noStrike" kern="1200" dirty="0">
                <a:solidFill>
                  <a:schemeClr val="tx1"/>
                </a:solidFill>
                <a:effectLst/>
                <a:latin typeface="+mn-lt"/>
                <a:ea typeface="+mn-ea"/>
                <a:cs typeface="+mn-cs"/>
              </a:rPr>
              <a:t>2017</a:t>
            </a:r>
            <a:r>
              <a:rPr lang="zh-CN" altLang="en-US" sz="1200" b="0" i="0" u="none" strike="noStrike" kern="1200" dirty="0">
                <a:solidFill>
                  <a:schemeClr val="tx1"/>
                </a:solidFill>
                <a:effectLst/>
                <a:latin typeface="+mn-lt"/>
                <a:ea typeface="+mn-ea"/>
                <a:cs typeface="+mn-cs"/>
              </a:rPr>
              <a:t>年之前的增速超过</a:t>
            </a:r>
            <a:r>
              <a:rPr lang="en-US" altLang="zh-CN" sz="1200" b="0" i="0" u="none" strike="noStrike" kern="1200" dirty="0">
                <a:solidFill>
                  <a:schemeClr val="tx1"/>
                </a:solidFill>
                <a:effectLst/>
                <a:latin typeface="+mn-lt"/>
                <a:ea typeface="+mn-ea"/>
                <a:cs typeface="+mn-cs"/>
              </a:rPr>
              <a:t>7%</a:t>
            </a:r>
            <a:r>
              <a:rPr lang="zh-CN" altLang="en-US" sz="1200" b="0" i="0" u="none" strike="noStrike" kern="1200" dirty="0">
                <a:solidFill>
                  <a:schemeClr val="tx1"/>
                </a:solidFill>
                <a:effectLst/>
                <a:latin typeface="+mn-lt"/>
                <a:ea typeface="+mn-ea"/>
                <a:cs typeface="+mn-cs"/>
              </a:rPr>
              <a:t>。</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盈蝶的数据显示：从</a:t>
            </a:r>
            <a:r>
              <a:rPr lang="en-US" altLang="zh-CN" sz="1200" b="0" i="0" u="none" strike="noStrike" kern="1200" dirty="0">
                <a:solidFill>
                  <a:schemeClr val="tx1"/>
                </a:solidFill>
                <a:effectLst/>
                <a:latin typeface="+mn-lt"/>
                <a:ea typeface="+mn-ea"/>
                <a:cs typeface="+mn-cs"/>
              </a:rPr>
              <a:t>2013</a:t>
            </a:r>
            <a:r>
              <a:rPr lang="zh-CN" altLang="en-US" sz="1200" b="0" i="0" u="none" strike="noStrike" kern="1200" dirty="0">
                <a:solidFill>
                  <a:schemeClr val="tx1"/>
                </a:solidFill>
                <a:effectLst/>
                <a:latin typeface="+mn-lt"/>
                <a:ea typeface="+mn-ea"/>
                <a:cs typeface="+mn-cs"/>
              </a:rPr>
              <a:t>年到</a:t>
            </a:r>
            <a:r>
              <a:rPr lang="en-US" altLang="zh-CN" sz="1200" b="0" i="0" u="none" strike="noStrike" kern="1200" dirty="0">
                <a:solidFill>
                  <a:schemeClr val="tx1"/>
                </a:solidFill>
                <a:effectLst/>
                <a:latin typeface="+mn-lt"/>
                <a:ea typeface="+mn-ea"/>
                <a:cs typeface="+mn-cs"/>
              </a:rPr>
              <a:t>2018</a:t>
            </a:r>
            <a:r>
              <a:rPr lang="zh-CN" altLang="en-US" sz="1200" b="0" i="0" u="none" strike="noStrike" kern="1200" dirty="0">
                <a:solidFill>
                  <a:schemeClr val="tx1"/>
                </a:solidFill>
                <a:effectLst/>
                <a:latin typeface="+mn-lt"/>
                <a:ea typeface="+mn-ea"/>
                <a:cs typeface="+mn-cs"/>
              </a:rPr>
              <a:t>年初，中档连锁酒店持续成为投资热点。</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u="none" strike="noStrike" kern="1200" dirty="0">
                <a:solidFill>
                  <a:schemeClr val="tx1"/>
                </a:solidFill>
                <a:effectLst/>
                <a:latin typeface="+mn-lt"/>
                <a:ea typeface="+mn-ea"/>
                <a:cs typeface="+mn-cs"/>
              </a:rPr>
              <a:t>从定位分布上来看，中端酒店则依旧是绝对主力，占到全部签约酒店数量的半壁江山。近年来，中国经济发展增速放缓，房地产调控政策频出，酒店投资者对酒店开发秉持更加谨慎和务实的态度，投资聚焦点也转向经济回报更强的中档酒店。</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相对于经济型酒店难以采用提升房价的手段并只能普遍通过压低房价提高入住率来获得投资收益，中端酒店凭借着高星级酒店没有的性价比优势，同时又拥有经济型酒店不具备的升级产品与品牌认同优势，快速崛起并成为了中国酒店市场新的投资热点。</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在此我想抛出一个困惑： 如果我是个</a:t>
            </a:r>
            <a:r>
              <a:rPr lang="en-US" altLang="zh-CN" sz="1200" b="0" i="0" u="none" strike="noStrike" kern="1200" dirty="0">
                <a:solidFill>
                  <a:schemeClr val="tx1"/>
                </a:solidFill>
                <a:effectLst/>
                <a:latin typeface="+mn-lt"/>
                <a:ea typeface="+mn-ea"/>
                <a:cs typeface="+mn-cs"/>
              </a:rPr>
              <a:t>150</a:t>
            </a:r>
            <a:r>
              <a:rPr lang="zh-CN" altLang="en-US" sz="1200" b="0" i="0" u="none" strike="noStrike" kern="1200" dirty="0">
                <a:solidFill>
                  <a:schemeClr val="tx1"/>
                </a:solidFill>
                <a:effectLst/>
                <a:latin typeface="+mn-lt"/>
                <a:ea typeface="+mn-ea"/>
                <a:cs typeface="+mn-cs"/>
              </a:rPr>
              <a:t>间房的中端单体酒店的老板或投资人，我到底该走哪条路？ </a:t>
            </a:r>
            <a:endParaRPr lang="en-US" altLang="zh-CN" sz="1200" b="0" i="0" u="none" strike="noStrike"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rPr>
              <a:t>1. </a:t>
            </a:r>
            <a:r>
              <a:rPr lang="zh-CN" altLang="en-US" sz="1200" b="0" i="0" u="none" strike="noStrike" kern="1200" dirty="0">
                <a:solidFill>
                  <a:schemeClr val="tx1"/>
                </a:solidFill>
                <a:effectLst/>
                <a:latin typeface="+mn-lt"/>
                <a:ea typeface="+mn-ea"/>
                <a:cs typeface="+mn-cs"/>
              </a:rPr>
              <a:t>加入国际管理品牌？ </a:t>
            </a:r>
            <a:r>
              <a:rPr lang="en-US" altLang="zh-CN" sz="1200" b="0" i="0" u="none" strike="noStrike" kern="1200" dirty="0">
                <a:solidFill>
                  <a:schemeClr val="tx1"/>
                </a:solidFill>
                <a:effectLst/>
                <a:latin typeface="+mn-lt"/>
                <a:ea typeface="+mn-ea"/>
                <a:cs typeface="+mn-cs"/>
              </a:rPr>
              <a:t>2. </a:t>
            </a:r>
            <a:r>
              <a:rPr lang="zh-CN" altLang="en-US" sz="1200" b="0" i="0" u="none" strike="noStrike" kern="1200" dirty="0">
                <a:solidFill>
                  <a:schemeClr val="tx1"/>
                </a:solidFill>
                <a:effectLst/>
                <a:latin typeface="+mn-lt"/>
                <a:ea typeface="+mn-ea"/>
                <a:cs typeface="+mn-cs"/>
              </a:rPr>
              <a:t>加入国际特许经营品牌？ </a:t>
            </a:r>
            <a:r>
              <a:rPr lang="en-US" altLang="zh-CN" sz="1200" b="0" i="0" u="none" strike="noStrike" kern="1200" dirty="0">
                <a:solidFill>
                  <a:schemeClr val="tx1"/>
                </a:solidFill>
                <a:effectLst/>
                <a:latin typeface="+mn-lt"/>
                <a:ea typeface="+mn-ea"/>
                <a:cs typeface="+mn-cs"/>
              </a:rPr>
              <a:t>3. </a:t>
            </a:r>
            <a:r>
              <a:rPr lang="zh-CN" altLang="en-US" sz="1200" b="0" i="0" u="none" strike="noStrike" kern="1200" dirty="0">
                <a:solidFill>
                  <a:schemeClr val="tx1"/>
                </a:solidFill>
                <a:effectLst/>
                <a:latin typeface="+mn-lt"/>
                <a:ea typeface="+mn-ea"/>
                <a:cs typeface="+mn-cs"/>
              </a:rPr>
              <a:t>加入国内管理品牌？ </a:t>
            </a:r>
            <a:r>
              <a:rPr lang="en-US" altLang="zh-CN" sz="1200" b="0" i="0" u="none" strike="noStrike" kern="1200" dirty="0">
                <a:solidFill>
                  <a:schemeClr val="tx1"/>
                </a:solidFill>
                <a:effectLst/>
                <a:latin typeface="+mn-lt"/>
                <a:ea typeface="+mn-ea"/>
                <a:cs typeface="+mn-cs"/>
              </a:rPr>
              <a:t>4. </a:t>
            </a:r>
            <a:r>
              <a:rPr lang="zh-CN" altLang="en-US" sz="1200" b="0" i="0" u="none" strike="noStrike" kern="1200" dirty="0">
                <a:solidFill>
                  <a:schemeClr val="tx1"/>
                </a:solidFill>
                <a:effectLst/>
                <a:latin typeface="+mn-lt"/>
                <a:ea typeface="+mn-ea"/>
                <a:cs typeface="+mn-cs"/>
              </a:rPr>
              <a:t>加入国内特许经营品牌？ </a:t>
            </a:r>
            <a:r>
              <a:rPr lang="en-US" altLang="zh-CN" sz="1200" b="0" i="0" u="none" strike="noStrike" kern="1200" dirty="0">
                <a:solidFill>
                  <a:schemeClr val="tx1"/>
                </a:solidFill>
                <a:effectLst/>
                <a:latin typeface="+mn-lt"/>
                <a:ea typeface="+mn-ea"/>
                <a:cs typeface="+mn-cs"/>
              </a:rPr>
              <a:t>5. </a:t>
            </a:r>
            <a:r>
              <a:rPr lang="zh-CN" altLang="en-US" sz="1200" b="0" i="0" u="none" strike="noStrike" kern="1200" dirty="0">
                <a:solidFill>
                  <a:schemeClr val="tx1"/>
                </a:solidFill>
                <a:effectLst/>
                <a:latin typeface="+mn-lt"/>
                <a:ea typeface="+mn-ea"/>
                <a:cs typeface="+mn-cs"/>
              </a:rPr>
              <a:t>谁也不加入，自己干。 </a:t>
            </a:r>
            <a:r>
              <a:rPr lang="en-US" altLang="zh-CN" sz="1200" b="0" i="0" u="none" strike="noStrike" kern="1200" dirty="0">
                <a:solidFill>
                  <a:schemeClr val="tx1"/>
                </a:solidFill>
                <a:effectLst/>
                <a:latin typeface="+mn-lt"/>
                <a:ea typeface="+mn-ea"/>
                <a:cs typeface="+mn-cs"/>
              </a:rPr>
              <a:t>6. </a:t>
            </a:r>
            <a:r>
              <a:rPr lang="zh-CN" altLang="en-US" sz="1200" b="0" i="0" u="none" strike="noStrike" kern="1200" dirty="0">
                <a:solidFill>
                  <a:schemeClr val="tx1"/>
                </a:solidFill>
                <a:effectLst/>
                <a:latin typeface="+mn-lt"/>
                <a:ea typeface="+mn-ea"/>
                <a:cs typeface="+mn-cs"/>
              </a:rPr>
              <a:t>拥抱</a:t>
            </a:r>
            <a:r>
              <a:rPr lang="en-US" altLang="zh-CN" sz="1200" b="0" i="0" u="none" strike="noStrike" kern="1200" dirty="0">
                <a:solidFill>
                  <a:schemeClr val="tx1"/>
                </a:solidFill>
                <a:effectLst/>
                <a:latin typeface="+mn-lt"/>
                <a:ea typeface="+mn-ea"/>
                <a:cs typeface="+mn-cs"/>
              </a:rPr>
              <a:t>OTA</a:t>
            </a:r>
            <a:r>
              <a:rPr lang="zh-CN" altLang="en-US" sz="1200" b="0" i="0" u="none" strike="noStrike" kern="1200" dirty="0">
                <a:solidFill>
                  <a:schemeClr val="tx1"/>
                </a:solidFill>
                <a:effectLst/>
                <a:latin typeface="+mn-lt"/>
                <a:ea typeface="+mn-ea"/>
                <a:cs typeface="+mn-cs"/>
              </a:rPr>
              <a:t>，甚至加入软品牌如丽呈？</a:t>
            </a:r>
            <a:endParaRPr lang="zh-CN" altLang="en-US" dirty="0"/>
          </a:p>
          <a:p>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659AC025-D4FD-488B-9A7C-39D18327FB05}" type="slidenum">
              <a:rPr lang="zh-CN" altLang="en-US" smtClean="0"/>
              <a:t>5</a:t>
            </a:fld>
            <a:endParaRPr lang="zh-CN" altLang="en-US"/>
          </a:p>
        </p:txBody>
      </p:sp>
    </p:spTree>
    <p:extLst>
      <p:ext uri="{BB962C8B-B14F-4D97-AF65-F5344CB8AC3E}">
        <p14:creationId xmlns:p14="http://schemas.microsoft.com/office/powerpoint/2010/main" val="307758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《HOTELS》</a:t>
            </a:r>
            <a:r>
              <a:rPr lang="zh-CN" altLang="en-US" sz="1200" b="0" i="0" u="none" strike="noStrike" kern="1200" dirty="0">
                <a:solidFill>
                  <a:schemeClr val="tx1"/>
                </a:solidFill>
                <a:effectLst/>
                <a:latin typeface="+mn-lt"/>
                <a:ea typeface="+mn-ea"/>
                <a:cs typeface="+mn-cs"/>
              </a:rPr>
              <a:t>杂志最近公布了“全球酒店集团</a:t>
            </a:r>
            <a:r>
              <a:rPr lang="en-US" altLang="zh-CN" sz="1200" b="0" i="0" u="none" strike="noStrike" kern="1200" dirty="0">
                <a:solidFill>
                  <a:schemeClr val="tx1"/>
                </a:solidFill>
                <a:effectLst/>
                <a:latin typeface="+mn-lt"/>
                <a:ea typeface="+mn-ea"/>
                <a:cs typeface="+mn-cs"/>
              </a:rPr>
              <a:t>325</a:t>
            </a:r>
            <a:r>
              <a:rPr lang="zh-CN" altLang="en-US" sz="1200" b="0" i="0" u="none" strike="noStrike" kern="1200" dirty="0">
                <a:solidFill>
                  <a:schemeClr val="tx1"/>
                </a:solidFill>
                <a:effectLst/>
                <a:latin typeface="+mn-lt"/>
                <a:ea typeface="+mn-ea"/>
                <a:cs typeface="+mn-cs"/>
              </a:rPr>
              <a:t>强”最新排名：锦江国际、印度</a:t>
            </a:r>
            <a:r>
              <a:rPr lang="en-US" altLang="zh-CN" sz="1200" b="0" i="0" u="none" strike="noStrike" kern="1200" dirty="0">
                <a:solidFill>
                  <a:schemeClr val="tx1"/>
                </a:solidFill>
                <a:effectLst/>
                <a:latin typeface="+mn-lt"/>
                <a:ea typeface="+mn-ea"/>
                <a:cs typeface="+mn-cs"/>
              </a:rPr>
              <a:t>OYO</a:t>
            </a:r>
            <a:r>
              <a:rPr lang="zh-CN" altLang="en-US" sz="1200" b="0" i="0" u="none" strike="noStrike" kern="1200" dirty="0">
                <a:solidFill>
                  <a:schemeClr val="tx1"/>
                </a:solidFill>
                <a:effectLst/>
                <a:latin typeface="+mn-lt"/>
                <a:ea typeface="+mn-ea"/>
                <a:cs typeface="+mn-cs"/>
              </a:rPr>
              <a:t>酒店排名亮眼，发展迅猛，且全球酒店集团的排名正在以前所未有的速度发生变化。</a:t>
            </a:r>
            <a:endParaRPr lang="en-US" altLang="zh-CN" sz="1200" b="0" i="0" u="none" strike="noStrike" kern="1200" dirty="0">
              <a:solidFill>
                <a:schemeClr val="tx1"/>
              </a:solidFill>
              <a:effectLst/>
              <a:latin typeface="+mn-lt"/>
              <a:ea typeface="+mn-ea"/>
              <a:cs typeface="+mn-cs"/>
            </a:endParaRPr>
          </a:p>
          <a:p>
            <a:endParaRPr lang="zh-CN" altLang="en-US"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曾于</a:t>
            </a:r>
            <a:r>
              <a:rPr lang="en-US" altLang="zh-CN" sz="1200" b="0" i="0" u="none" strike="noStrike" kern="1200" dirty="0">
                <a:solidFill>
                  <a:schemeClr val="tx1"/>
                </a:solidFill>
                <a:effectLst/>
                <a:latin typeface="+mn-lt"/>
                <a:ea typeface="+mn-ea"/>
                <a:cs typeface="+mn-cs"/>
              </a:rPr>
              <a:t>2016</a:t>
            </a:r>
            <a:r>
              <a:rPr lang="zh-CN" altLang="en-US" sz="1200" b="0" i="0" u="none" strike="noStrike" kern="1200" dirty="0">
                <a:solidFill>
                  <a:schemeClr val="tx1"/>
                </a:solidFill>
                <a:effectLst/>
                <a:latin typeface="+mn-lt"/>
                <a:ea typeface="+mn-ea"/>
                <a:cs typeface="+mn-cs"/>
              </a:rPr>
              <a:t>年</a:t>
            </a:r>
            <a:r>
              <a:rPr lang="zh-CN" altLang="en-US" sz="1200" b="0" i="0" u="none" strike="noStrike" kern="1200" dirty="0">
                <a:solidFill>
                  <a:schemeClr val="tx1"/>
                </a:solidFill>
                <a:effectLst/>
                <a:latin typeface="+mn-lt"/>
                <a:ea typeface="+mn-ea"/>
                <a:cs typeface="+mn-cs"/>
                <a:hlinkClick r:id="rId3"/>
              </a:rPr>
              <a:t>收购</a:t>
            </a:r>
            <a:r>
              <a:rPr lang="zh-CN" altLang="en-US" sz="1200" b="0" i="0" u="none" strike="noStrike" kern="1200" dirty="0">
                <a:solidFill>
                  <a:schemeClr val="tx1"/>
                </a:solidFill>
                <a:effectLst/>
                <a:latin typeface="+mn-lt"/>
                <a:ea typeface="+mn-ea"/>
                <a:cs typeface="+mn-cs"/>
              </a:rPr>
              <a:t>了喜达屋的万豪，仍然稳居榜首。但今年希尔顿跌至第三位，排在锦江国际之后。锦江于</a:t>
            </a:r>
            <a:r>
              <a:rPr lang="en-US" altLang="zh-CN" sz="1200" b="0" i="0" u="none" strike="noStrike" kern="1200" dirty="0">
                <a:solidFill>
                  <a:schemeClr val="tx1"/>
                </a:solidFill>
                <a:effectLst/>
                <a:latin typeface="+mn-lt"/>
                <a:ea typeface="+mn-ea"/>
                <a:cs typeface="+mn-cs"/>
              </a:rPr>
              <a:t>2018</a:t>
            </a:r>
            <a:r>
              <a:rPr lang="zh-CN" altLang="en-US" sz="1200" b="0" i="0" u="none" strike="noStrike" kern="1200" dirty="0">
                <a:solidFill>
                  <a:schemeClr val="tx1"/>
                </a:solidFill>
                <a:effectLst/>
                <a:latin typeface="+mn-lt"/>
                <a:ea typeface="+mn-ea"/>
                <a:cs typeface="+mn-cs"/>
              </a:rPr>
              <a:t>年</a:t>
            </a:r>
            <a:r>
              <a:rPr lang="en-US" altLang="zh-CN" sz="1200" b="0" i="0" u="none" strike="noStrike" kern="1200" dirty="0">
                <a:solidFill>
                  <a:schemeClr val="tx1"/>
                </a:solidFill>
                <a:effectLst/>
                <a:latin typeface="+mn-lt"/>
                <a:ea typeface="+mn-ea"/>
                <a:cs typeface="+mn-cs"/>
              </a:rPr>
              <a:t>11</a:t>
            </a:r>
            <a:r>
              <a:rPr lang="zh-CN" altLang="en-US" sz="1200" b="0" i="0" u="none" strike="noStrike" kern="1200" dirty="0">
                <a:solidFill>
                  <a:schemeClr val="tx1"/>
                </a:solidFill>
                <a:effectLst/>
                <a:latin typeface="+mn-lt"/>
                <a:ea typeface="+mn-ea"/>
                <a:cs typeface="+mn-cs"/>
              </a:rPr>
              <a:t>月完成了对丽笙酒店集团的</a:t>
            </a:r>
            <a:r>
              <a:rPr lang="zh-CN" altLang="en-US" sz="1200" b="0" i="0" u="none" strike="noStrike" kern="1200" dirty="0">
                <a:solidFill>
                  <a:schemeClr val="tx1"/>
                </a:solidFill>
                <a:effectLst/>
                <a:latin typeface="+mn-lt"/>
                <a:ea typeface="+mn-ea"/>
                <a:cs typeface="+mn-cs"/>
                <a:hlinkClick r:id="rId4"/>
              </a:rPr>
              <a:t>收购</a:t>
            </a:r>
            <a:r>
              <a:rPr lang="zh-CN" altLang="en-US" sz="1200" b="0" i="0" u="none" strike="noStrike" kern="1200" dirty="0">
                <a:solidFill>
                  <a:schemeClr val="tx1"/>
                </a:solidFill>
                <a:effectLst/>
                <a:latin typeface="+mn-lt"/>
                <a:ea typeface="+mn-ea"/>
                <a:cs typeface="+mn-cs"/>
              </a:rPr>
              <a:t>，增加了近</a:t>
            </a:r>
            <a:r>
              <a:rPr lang="en-US" altLang="zh-CN" sz="1200" b="0" i="0" u="none" strike="noStrike" kern="1200" dirty="0">
                <a:solidFill>
                  <a:schemeClr val="tx1"/>
                </a:solidFill>
                <a:effectLst/>
                <a:latin typeface="+mn-lt"/>
                <a:ea typeface="+mn-ea"/>
                <a:cs typeface="+mn-cs"/>
              </a:rPr>
              <a:t>20</a:t>
            </a:r>
            <a:r>
              <a:rPr lang="zh-CN" altLang="en-US" sz="1200" b="0" i="0" u="none" strike="noStrike" kern="1200" dirty="0">
                <a:solidFill>
                  <a:schemeClr val="tx1"/>
                </a:solidFill>
                <a:effectLst/>
                <a:latin typeface="+mn-lt"/>
                <a:ea typeface="+mn-ea"/>
                <a:cs typeface="+mn-cs"/>
              </a:rPr>
              <a:t>万间客房，排名升至全球第二。</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rPr>
              <a:t>Top 50</a:t>
            </a:r>
            <a:r>
              <a:rPr lang="zh-CN" altLang="en-US" sz="1200" b="0" i="0" u="none" strike="noStrike" kern="1200" dirty="0">
                <a:solidFill>
                  <a:schemeClr val="tx1"/>
                </a:solidFill>
                <a:effectLst/>
                <a:latin typeface="+mn-lt"/>
                <a:ea typeface="+mn-ea"/>
                <a:cs typeface="+mn-cs"/>
              </a:rPr>
              <a:t>之列，来自中国的酒店集团占据了</a:t>
            </a:r>
            <a:r>
              <a:rPr lang="en-US" altLang="zh-CN" sz="1200" b="0" i="0" u="none" strike="noStrike" kern="1200" dirty="0">
                <a:solidFill>
                  <a:schemeClr val="tx1"/>
                </a:solidFill>
                <a:effectLst/>
                <a:latin typeface="+mn-lt"/>
                <a:ea typeface="+mn-ea"/>
                <a:cs typeface="+mn-cs"/>
              </a:rPr>
              <a:t>12</a:t>
            </a:r>
            <a:r>
              <a:rPr lang="zh-CN" altLang="en-US" sz="1200" b="0" i="0" u="none" strike="noStrike" kern="1200" dirty="0">
                <a:solidFill>
                  <a:schemeClr val="tx1"/>
                </a:solidFill>
                <a:effectLst/>
                <a:latin typeface="+mn-lt"/>
                <a:ea typeface="+mn-ea"/>
                <a:cs typeface="+mn-cs"/>
              </a:rPr>
              <a:t>个席位，依次是：锦江、华住、首旅如家、格林、东呈、尚美、开元、住友、香格里拉（香港）、万达、港中旅、金陵。</a:t>
            </a:r>
          </a:p>
          <a:p>
            <a:endParaRPr lang="zh-CN" altLang="en-US" dirty="0"/>
          </a:p>
        </p:txBody>
      </p:sp>
      <p:sp>
        <p:nvSpPr>
          <p:cNvPr id="4" name="灯片编号占位符 3"/>
          <p:cNvSpPr>
            <a:spLocks noGrp="1"/>
          </p:cNvSpPr>
          <p:nvPr>
            <p:ph type="sldNum" sz="quarter" idx="5"/>
          </p:nvPr>
        </p:nvSpPr>
        <p:spPr/>
        <p:txBody>
          <a:bodyPr/>
          <a:lstStyle/>
          <a:p>
            <a:fld id="{659AC025-D4FD-488B-9A7C-39D18327FB05}" type="slidenum">
              <a:rPr lang="zh-CN" altLang="en-US" smtClean="0"/>
              <a:t>6</a:t>
            </a:fld>
            <a:endParaRPr lang="zh-CN" altLang="en-US"/>
          </a:p>
        </p:txBody>
      </p:sp>
    </p:spTree>
    <p:extLst>
      <p:ext uri="{BB962C8B-B14F-4D97-AF65-F5344CB8AC3E}">
        <p14:creationId xmlns:p14="http://schemas.microsoft.com/office/powerpoint/2010/main" val="2093498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dirty="0">
                <a:solidFill>
                  <a:schemeClr val="tx1"/>
                </a:solidFill>
                <a:effectLst/>
                <a:latin typeface="+mn-lt"/>
                <a:ea typeface="+mn-ea"/>
                <a:cs typeface="+mn-cs"/>
              </a:rPr>
              <a:t>资本实力雄厚的中国酒店集团继续加大并购力度。</a:t>
            </a:r>
            <a:r>
              <a:rPr lang="en-US" altLang="zh-CN" sz="1200" b="0" i="0" u="none" strike="noStrike" kern="1200" dirty="0">
                <a:solidFill>
                  <a:schemeClr val="tx1"/>
                </a:solidFill>
                <a:effectLst/>
                <a:latin typeface="+mn-lt"/>
                <a:ea typeface="+mn-ea"/>
                <a:cs typeface="+mn-cs"/>
              </a:rPr>
              <a:t>2018</a:t>
            </a:r>
            <a:r>
              <a:rPr lang="zh-CN" altLang="en-US" sz="1200" b="0" i="0" u="none" strike="noStrike" kern="1200" dirty="0">
                <a:solidFill>
                  <a:schemeClr val="tx1"/>
                </a:solidFill>
                <a:effectLst/>
                <a:latin typeface="+mn-lt"/>
                <a:ea typeface="+mn-ea"/>
                <a:cs typeface="+mn-cs"/>
              </a:rPr>
              <a:t>年里，华住收购花间堂，而今年，</a:t>
            </a:r>
            <a:r>
              <a:rPr lang="en-US" altLang="zh-CN" sz="1200" b="0" i="0" u="none" strike="noStrike" kern="1200" dirty="0">
                <a:solidFill>
                  <a:schemeClr val="tx1"/>
                </a:solidFill>
                <a:effectLst/>
                <a:latin typeface="+mn-lt"/>
                <a:ea typeface="+mn-ea"/>
                <a:cs typeface="+mn-cs"/>
              </a:rPr>
              <a:t>OYO</a:t>
            </a:r>
            <a:r>
              <a:rPr lang="zh-CN" altLang="en-US" sz="1200" b="0" i="0" u="none" strike="noStrike" kern="1200" dirty="0">
                <a:solidFill>
                  <a:schemeClr val="tx1"/>
                </a:solidFill>
                <a:effectLst/>
                <a:latin typeface="+mn-lt"/>
                <a:ea typeface="+mn-ea"/>
                <a:cs typeface="+mn-cs"/>
              </a:rPr>
              <a:t>酒店也收购了千屿，格林收购了雅阁酒店，这些都将为</a:t>
            </a:r>
            <a:r>
              <a:rPr lang="en-US" altLang="zh-CN" sz="1200" b="0" i="0" u="none" strike="noStrike" kern="1200" dirty="0">
                <a:solidFill>
                  <a:schemeClr val="tx1"/>
                </a:solidFill>
                <a:effectLst/>
                <a:latin typeface="+mn-lt"/>
                <a:ea typeface="+mn-ea"/>
                <a:cs typeface="+mn-cs"/>
              </a:rPr>
              <a:t>2019</a:t>
            </a:r>
            <a:r>
              <a:rPr lang="zh-CN" altLang="en-US" sz="1200" b="0" i="0" u="none" strike="noStrike" kern="1200" dirty="0">
                <a:solidFill>
                  <a:schemeClr val="tx1"/>
                </a:solidFill>
                <a:effectLst/>
                <a:latin typeface="+mn-lt"/>
                <a:ea typeface="+mn-ea"/>
                <a:cs typeface="+mn-cs"/>
              </a:rPr>
              <a:t>年酒店排名的格局变化再度埋下了伏笔。</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最大的黑马当属首次进入此排行榜的</a:t>
            </a:r>
            <a:r>
              <a:rPr lang="en-US" altLang="zh-CN" sz="1200" b="0" i="0" u="none" strike="noStrike" kern="1200" dirty="0">
                <a:solidFill>
                  <a:schemeClr val="tx1"/>
                </a:solidFill>
                <a:effectLst/>
                <a:latin typeface="+mn-lt"/>
                <a:ea typeface="+mn-ea"/>
                <a:cs typeface="+mn-cs"/>
              </a:rPr>
              <a:t>OYO</a:t>
            </a:r>
            <a:r>
              <a:rPr lang="zh-CN" altLang="en-US" sz="1200" b="0" i="0" u="none" strike="noStrike" kern="1200" dirty="0">
                <a:solidFill>
                  <a:schemeClr val="tx1"/>
                </a:solidFill>
                <a:effectLst/>
                <a:latin typeface="+mn-lt"/>
                <a:ea typeface="+mn-ea"/>
                <a:cs typeface="+mn-cs"/>
              </a:rPr>
              <a:t>，排名第</a:t>
            </a:r>
            <a:r>
              <a:rPr lang="en-US" altLang="zh-CN" sz="1200" b="0" i="0" u="none" strike="noStrike" kern="1200" dirty="0">
                <a:solidFill>
                  <a:schemeClr val="tx1"/>
                </a:solidFill>
                <a:effectLst/>
                <a:latin typeface="+mn-lt"/>
                <a:ea typeface="+mn-ea"/>
                <a:cs typeface="+mn-cs"/>
              </a:rPr>
              <a:t>8</a:t>
            </a:r>
            <a:r>
              <a:rPr lang="zh-CN" altLang="en-US" sz="1200" b="0" i="0" u="none" strike="noStrike" kern="1200" dirty="0">
                <a:solidFill>
                  <a:schemeClr val="tx1"/>
                </a:solidFill>
                <a:effectLst/>
                <a:latin typeface="+mn-lt"/>
                <a:ea typeface="+mn-ea"/>
                <a:cs typeface="+mn-cs"/>
              </a:rPr>
              <a:t>，共有酒店</a:t>
            </a:r>
            <a:r>
              <a:rPr lang="en-US" altLang="zh-CN" sz="1200" b="0" i="0" u="none" strike="noStrike" kern="1200" dirty="0">
                <a:solidFill>
                  <a:schemeClr val="tx1"/>
                </a:solidFill>
                <a:effectLst/>
                <a:latin typeface="+mn-lt"/>
                <a:ea typeface="+mn-ea"/>
                <a:cs typeface="+mn-cs"/>
              </a:rPr>
              <a:t>17344</a:t>
            </a:r>
            <a:r>
              <a:rPr lang="zh-CN" altLang="en-US" sz="1200" b="0" i="0" u="none" strike="noStrike" kern="1200" dirty="0">
                <a:solidFill>
                  <a:schemeClr val="tx1"/>
                </a:solidFill>
                <a:effectLst/>
                <a:latin typeface="+mn-lt"/>
                <a:ea typeface="+mn-ea"/>
                <a:cs typeface="+mn-cs"/>
              </a:rPr>
              <a:t>家，房间数为</a:t>
            </a:r>
            <a:r>
              <a:rPr lang="en-US" altLang="zh-CN" sz="1200" b="0" i="0" u="none" strike="noStrike" kern="1200" dirty="0">
                <a:solidFill>
                  <a:schemeClr val="tx1"/>
                </a:solidFill>
                <a:effectLst/>
                <a:latin typeface="+mn-lt"/>
                <a:ea typeface="+mn-ea"/>
                <a:cs typeface="+mn-cs"/>
              </a:rPr>
              <a:t>51.5</a:t>
            </a:r>
            <a:r>
              <a:rPr lang="zh-CN" altLang="en-US" sz="1200" b="0" i="0" u="none" strike="noStrike" kern="1200" dirty="0">
                <a:solidFill>
                  <a:schemeClr val="tx1"/>
                </a:solidFill>
                <a:effectLst/>
                <a:latin typeface="+mn-lt"/>
                <a:ea typeface="+mn-ea"/>
                <a:cs typeface="+mn-cs"/>
              </a:rPr>
              <a:t>万间。其中，</a:t>
            </a:r>
            <a:r>
              <a:rPr lang="en-US" altLang="zh-CN" sz="1200" b="0" i="0" u="none" strike="noStrike" kern="1200" dirty="0">
                <a:solidFill>
                  <a:schemeClr val="tx1"/>
                </a:solidFill>
                <a:effectLst/>
                <a:latin typeface="+mn-lt"/>
                <a:ea typeface="+mn-ea"/>
                <a:cs typeface="+mn-cs"/>
              </a:rPr>
              <a:t>OYO</a:t>
            </a:r>
            <a:r>
              <a:rPr lang="zh-CN" altLang="en-US" sz="1200" b="0" i="0" u="none" strike="noStrike" kern="1200" dirty="0">
                <a:solidFill>
                  <a:schemeClr val="tx1"/>
                </a:solidFill>
                <a:effectLst/>
                <a:latin typeface="+mn-lt"/>
                <a:ea typeface="+mn-ea"/>
                <a:cs typeface="+mn-cs"/>
              </a:rPr>
              <a:t>在中国市场的爆发式增长极大地助推了其全球排名的提升。</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rPr>
              <a:t>Top50</a:t>
            </a:r>
            <a:r>
              <a:rPr lang="zh-CN" altLang="en-US" sz="1200" b="0" i="0" u="none" strike="noStrike" kern="1200" dirty="0">
                <a:solidFill>
                  <a:schemeClr val="tx1"/>
                </a:solidFill>
                <a:effectLst/>
                <a:latin typeface="+mn-lt"/>
                <a:ea typeface="+mn-ea"/>
                <a:cs typeface="+mn-cs"/>
              </a:rPr>
              <a:t>榜单的中国酒店集团也出现了明显的梯队化趋势。锦江以</a:t>
            </a:r>
            <a:r>
              <a:rPr lang="en-US" altLang="zh-CN" sz="1200" b="0" i="0" u="none" strike="noStrike" kern="1200" dirty="0">
                <a:solidFill>
                  <a:schemeClr val="tx1"/>
                </a:solidFill>
                <a:effectLst/>
                <a:latin typeface="+mn-lt"/>
                <a:ea typeface="+mn-ea"/>
                <a:cs typeface="+mn-cs"/>
              </a:rPr>
              <a:t>94</a:t>
            </a:r>
            <a:r>
              <a:rPr lang="zh-CN" altLang="en-US" sz="1200" b="0" i="0" u="none" strike="noStrike" kern="1200" dirty="0">
                <a:solidFill>
                  <a:schemeClr val="tx1"/>
                </a:solidFill>
                <a:effectLst/>
                <a:latin typeface="+mn-lt"/>
                <a:ea typeface="+mn-ea"/>
                <a:cs typeface="+mn-cs"/>
              </a:rPr>
              <a:t>万间的房间数雄踞国内榜单第一，属于国内的独一档的第一梯队；华住和首旅如家则以</a:t>
            </a:r>
            <a:r>
              <a:rPr lang="en-US" altLang="zh-CN" sz="1200" b="0" i="0" u="none" strike="noStrike" kern="1200" dirty="0">
                <a:solidFill>
                  <a:schemeClr val="tx1"/>
                </a:solidFill>
                <a:effectLst/>
                <a:latin typeface="+mn-lt"/>
                <a:ea typeface="+mn-ea"/>
                <a:cs typeface="+mn-cs"/>
              </a:rPr>
              <a:t>42</a:t>
            </a:r>
            <a:r>
              <a:rPr lang="zh-CN" altLang="en-US" sz="1200" b="0" i="0" u="none" strike="noStrike" kern="1200" dirty="0">
                <a:solidFill>
                  <a:schemeClr val="tx1"/>
                </a:solidFill>
                <a:effectLst/>
                <a:latin typeface="+mn-lt"/>
                <a:ea typeface="+mn-ea"/>
                <a:cs typeface="+mn-cs"/>
              </a:rPr>
              <a:t>万间和</a:t>
            </a:r>
            <a:r>
              <a:rPr lang="en-US" altLang="zh-CN" sz="1200" b="0" i="0" u="none" strike="noStrike" kern="1200" dirty="0">
                <a:solidFill>
                  <a:schemeClr val="tx1"/>
                </a:solidFill>
                <a:effectLst/>
                <a:latin typeface="+mn-lt"/>
                <a:ea typeface="+mn-ea"/>
                <a:cs typeface="+mn-cs"/>
              </a:rPr>
              <a:t>40</a:t>
            </a:r>
            <a:r>
              <a:rPr lang="zh-CN" altLang="en-US" sz="1200" b="0" i="0" u="none" strike="noStrike" kern="1200" dirty="0">
                <a:solidFill>
                  <a:schemeClr val="tx1"/>
                </a:solidFill>
                <a:effectLst/>
                <a:latin typeface="+mn-lt"/>
                <a:ea typeface="+mn-ea"/>
                <a:cs typeface="+mn-cs"/>
              </a:rPr>
              <a:t>万间位列第二梯队。第三梯队来自于客房量在</a:t>
            </a:r>
            <a:r>
              <a:rPr lang="en-US" altLang="zh-CN" sz="1200" b="0" i="0" u="none" strike="noStrike" kern="1200" dirty="0">
                <a:solidFill>
                  <a:schemeClr val="tx1"/>
                </a:solidFill>
                <a:effectLst/>
                <a:latin typeface="+mn-lt"/>
                <a:ea typeface="+mn-ea"/>
                <a:cs typeface="+mn-cs"/>
              </a:rPr>
              <a:t>10</a:t>
            </a:r>
            <a:r>
              <a:rPr lang="zh-CN" altLang="en-US" sz="1200" b="0" i="0" u="none" strike="noStrike" kern="1200" dirty="0">
                <a:solidFill>
                  <a:schemeClr val="tx1"/>
                </a:solidFill>
                <a:effectLst/>
                <a:latin typeface="+mn-lt"/>
                <a:ea typeface="+mn-ea"/>
                <a:cs typeface="+mn-cs"/>
              </a:rPr>
              <a:t>万间</a:t>
            </a:r>
            <a:r>
              <a:rPr lang="en-US" altLang="zh-CN" sz="1200" b="0" i="0" u="none" strike="noStrike" kern="1200" dirty="0">
                <a:solidFill>
                  <a:schemeClr val="tx1"/>
                </a:solidFill>
                <a:effectLst/>
                <a:latin typeface="+mn-lt"/>
                <a:ea typeface="+mn-ea"/>
                <a:cs typeface="+mn-cs"/>
              </a:rPr>
              <a:t>-30</a:t>
            </a:r>
            <a:r>
              <a:rPr lang="zh-CN" altLang="en-US" sz="1200" b="0" i="0" u="none" strike="noStrike" kern="1200" dirty="0">
                <a:solidFill>
                  <a:schemeClr val="tx1"/>
                </a:solidFill>
                <a:effectLst/>
                <a:latin typeface="+mn-lt"/>
                <a:ea typeface="+mn-ea"/>
                <a:cs typeface="+mn-cs"/>
              </a:rPr>
              <a:t>万间区间的格林、东呈和尚美。第四梯队均在</a:t>
            </a:r>
            <a:r>
              <a:rPr lang="en-US" altLang="zh-CN" sz="1200" b="0" i="0" u="none" strike="noStrike" kern="1200" dirty="0">
                <a:solidFill>
                  <a:schemeClr val="tx1"/>
                </a:solidFill>
                <a:effectLst/>
                <a:latin typeface="+mn-lt"/>
                <a:ea typeface="+mn-ea"/>
                <a:cs typeface="+mn-cs"/>
              </a:rPr>
              <a:t>10</a:t>
            </a:r>
            <a:r>
              <a:rPr lang="zh-CN" altLang="en-US" sz="1200" b="0" i="0" u="none" strike="noStrike" kern="1200" dirty="0">
                <a:solidFill>
                  <a:schemeClr val="tx1"/>
                </a:solidFill>
                <a:effectLst/>
                <a:latin typeface="+mn-lt"/>
                <a:ea typeface="+mn-ea"/>
                <a:cs typeface="+mn-cs"/>
              </a:rPr>
              <a:t>万间以下，由开元、住友、香格里拉、万达、港中旅和金陵组成。</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四大梯队泾渭分明，各酒店集团想要快速跃升一个梯队，除非出现</a:t>
            </a:r>
            <a:r>
              <a:rPr lang="en-US" altLang="zh-CN" sz="1200" b="0" i="0" u="none" strike="noStrike" kern="1200" dirty="0">
                <a:solidFill>
                  <a:schemeClr val="tx1"/>
                </a:solidFill>
                <a:effectLst/>
                <a:latin typeface="+mn-lt"/>
                <a:ea typeface="+mn-ea"/>
                <a:cs typeface="+mn-cs"/>
              </a:rPr>
              <a:t>OYO</a:t>
            </a:r>
            <a:r>
              <a:rPr lang="zh-CN" altLang="en-US" sz="1200" b="0" i="0" u="none" strike="noStrike" kern="1200" dirty="0">
                <a:solidFill>
                  <a:schemeClr val="tx1"/>
                </a:solidFill>
                <a:effectLst/>
                <a:latin typeface="+mn-lt"/>
                <a:ea typeface="+mn-ea"/>
                <a:cs typeface="+mn-cs"/>
              </a:rPr>
              <a:t>一般的“奇兵”，否则很难在短期内实现赶超。</a:t>
            </a:r>
          </a:p>
          <a:p>
            <a:endParaRPr lang="zh-CN" altLang="en-US" dirty="0"/>
          </a:p>
        </p:txBody>
      </p:sp>
      <p:sp>
        <p:nvSpPr>
          <p:cNvPr id="4" name="灯片编号占位符 3"/>
          <p:cNvSpPr>
            <a:spLocks noGrp="1"/>
          </p:cNvSpPr>
          <p:nvPr>
            <p:ph type="sldNum" sz="quarter" idx="5"/>
          </p:nvPr>
        </p:nvSpPr>
        <p:spPr/>
        <p:txBody>
          <a:bodyPr/>
          <a:lstStyle/>
          <a:p>
            <a:fld id="{659AC025-D4FD-488B-9A7C-39D18327FB05}" type="slidenum">
              <a:rPr lang="zh-CN" altLang="en-US" smtClean="0"/>
              <a:t>7</a:t>
            </a:fld>
            <a:endParaRPr lang="zh-CN" altLang="en-US"/>
          </a:p>
        </p:txBody>
      </p:sp>
    </p:spTree>
    <p:extLst>
      <p:ext uri="{BB962C8B-B14F-4D97-AF65-F5344CB8AC3E}">
        <p14:creationId xmlns:p14="http://schemas.microsoft.com/office/powerpoint/2010/main" val="1864381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特许经营模式开始进入高速发展期。</a:t>
            </a:r>
            <a:endParaRPr lang="en-US" altLang="zh-CN" dirty="0"/>
          </a:p>
          <a:p>
            <a:endParaRPr lang="en-US" altLang="zh-CN" dirty="0"/>
          </a:p>
          <a:p>
            <a:r>
              <a:rPr lang="zh-CN" altLang="en-US" dirty="0"/>
              <a:t>首先，洲际集团将特许经营模式引入中国三年，受到本土业主青睐，成为集团加速渗透三四线城市的“中国动力”。其财报显示，</a:t>
            </a:r>
            <a:r>
              <a:rPr lang="en-US" altLang="zh-CN" dirty="0"/>
              <a:t>2018</a:t>
            </a:r>
            <a:r>
              <a:rPr lang="zh-CN" altLang="en-US" dirty="0"/>
              <a:t>年大中华区高达</a:t>
            </a:r>
            <a:r>
              <a:rPr lang="en-US" altLang="zh-CN" dirty="0"/>
              <a:t>56%</a:t>
            </a:r>
            <a:r>
              <a:rPr lang="zh-CN" altLang="en-US" dirty="0"/>
              <a:t>的签约项目采用了该模式，</a:t>
            </a:r>
            <a:r>
              <a:rPr lang="en-US" altLang="zh-CN" dirty="0"/>
              <a:t>2019</a:t>
            </a:r>
            <a:r>
              <a:rPr lang="zh-CN" altLang="en-US" dirty="0"/>
              <a:t>年这一趋势更为明显。</a:t>
            </a:r>
            <a:endParaRPr lang="en-US" altLang="zh-CN" dirty="0"/>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特许经营这一模式在国外早已非常流行，也为诸多酒店集团的全球化扩张立下了汗马功劳。</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如果说，面对中国酒店市场现在普遍存在供过于求、投资过热、回报过慢等问题，全然委托管理模式似乎已跟不上市场的节奏，那么“弹性收费”等风险共担、收益共享的双赢特许经营模式则更容易被越来越多的中国业主认可。</a:t>
            </a:r>
            <a:endParaRPr lang="en-US" altLang="zh-CN" sz="1200" b="0" i="0" u="none" strike="noStrike" kern="1200" dirty="0">
              <a:solidFill>
                <a:schemeClr val="tx1"/>
              </a:solidFill>
              <a:effectLst/>
              <a:latin typeface="+mn-lt"/>
              <a:ea typeface="+mn-ea"/>
              <a:cs typeface="+mn-cs"/>
            </a:endParaRPr>
          </a:p>
          <a:p>
            <a:endParaRPr lang="zh-CN" altLang="en-US"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浩华的统计数据显示，在中国酒店市场，</a:t>
            </a:r>
            <a:r>
              <a:rPr lang="en-US" altLang="zh-CN" sz="1200" b="0" i="0" u="none" strike="noStrike" kern="1200" dirty="0">
                <a:solidFill>
                  <a:schemeClr val="tx1"/>
                </a:solidFill>
                <a:effectLst/>
                <a:latin typeface="+mn-lt"/>
                <a:ea typeface="+mn-ea"/>
                <a:cs typeface="+mn-cs"/>
              </a:rPr>
              <a:t>5</a:t>
            </a:r>
            <a:r>
              <a:rPr lang="zh-CN" altLang="en-US" sz="1200" b="0" i="0" u="none" strike="noStrike" kern="1200" dirty="0">
                <a:solidFill>
                  <a:schemeClr val="tx1"/>
                </a:solidFill>
                <a:effectLst/>
                <a:latin typeface="+mn-lt"/>
                <a:ea typeface="+mn-ea"/>
                <a:cs typeface="+mn-cs"/>
              </a:rPr>
              <a:t>年前仅占</a:t>
            </a:r>
            <a:r>
              <a:rPr lang="en-US" altLang="zh-CN" sz="1200" b="0" i="0" u="none" strike="noStrike" kern="1200" dirty="0">
                <a:solidFill>
                  <a:schemeClr val="tx1"/>
                </a:solidFill>
                <a:effectLst/>
                <a:latin typeface="+mn-lt"/>
                <a:ea typeface="+mn-ea"/>
                <a:cs typeface="+mn-cs"/>
              </a:rPr>
              <a:t>11%</a:t>
            </a:r>
            <a:r>
              <a:rPr lang="zh-CN" altLang="en-US" sz="1200" b="0" i="0" u="none" strike="noStrike" kern="1200" dirty="0">
                <a:solidFill>
                  <a:schemeClr val="tx1"/>
                </a:solidFill>
                <a:effectLst/>
                <a:latin typeface="+mn-lt"/>
                <a:ea typeface="+mn-ea"/>
                <a:cs typeface="+mn-cs"/>
              </a:rPr>
              <a:t>的特许经营模式，在最近</a:t>
            </a:r>
            <a:r>
              <a:rPr lang="en-US" altLang="zh-CN" sz="1200" b="0" i="0" u="none" strike="noStrike" kern="1200" dirty="0">
                <a:solidFill>
                  <a:schemeClr val="tx1"/>
                </a:solidFill>
                <a:effectLst/>
                <a:latin typeface="+mn-lt"/>
                <a:ea typeface="+mn-ea"/>
                <a:cs typeface="+mn-cs"/>
              </a:rPr>
              <a:t>2</a:t>
            </a:r>
            <a:r>
              <a:rPr lang="zh-CN" altLang="en-US" sz="1200" b="0" i="0" u="none" strike="noStrike" kern="1200" dirty="0">
                <a:solidFill>
                  <a:schemeClr val="tx1"/>
                </a:solidFill>
                <a:effectLst/>
                <a:latin typeface="+mn-lt"/>
                <a:ea typeface="+mn-ea"/>
                <a:cs typeface="+mn-cs"/>
              </a:rPr>
              <a:t>年已经跃升至</a:t>
            </a:r>
            <a:r>
              <a:rPr lang="en-US" altLang="zh-CN" sz="1200" b="0" i="0" u="none" strike="noStrike" kern="1200" dirty="0">
                <a:solidFill>
                  <a:schemeClr val="tx1"/>
                </a:solidFill>
                <a:effectLst/>
                <a:latin typeface="+mn-lt"/>
                <a:ea typeface="+mn-ea"/>
                <a:cs typeface="+mn-cs"/>
              </a:rPr>
              <a:t>60%</a:t>
            </a:r>
            <a:r>
              <a:rPr lang="zh-CN" altLang="en-US" sz="1200" b="0" i="0" u="none" strike="noStrike" kern="1200" dirty="0">
                <a:solidFill>
                  <a:schemeClr val="tx1"/>
                </a:solidFill>
                <a:effectLst/>
                <a:latin typeface="+mn-lt"/>
                <a:ea typeface="+mn-ea"/>
                <a:cs typeface="+mn-cs"/>
              </a:rPr>
              <a:t>以上。</a:t>
            </a:r>
          </a:p>
          <a:p>
            <a:endParaRPr lang="zh-CN" altLang="en-US" dirty="0"/>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659AC025-D4FD-488B-9A7C-39D18327FB05}" type="slidenum">
              <a:rPr lang="zh-CN" altLang="en-US" smtClean="0"/>
              <a:t>8</a:t>
            </a:fld>
            <a:endParaRPr lang="zh-CN" altLang="en-US"/>
          </a:p>
        </p:txBody>
      </p:sp>
    </p:spTree>
    <p:extLst>
      <p:ext uri="{BB962C8B-B14F-4D97-AF65-F5344CB8AC3E}">
        <p14:creationId xmlns:p14="http://schemas.microsoft.com/office/powerpoint/2010/main" val="3328141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dirty="0">
                <a:solidFill>
                  <a:schemeClr val="tx1"/>
                </a:solidFill>
                <a:effectLst/>
                <a:latin typeface="+mn-lt"/>
                <a:ea typeface="+mn-ea"/>
                <a:cs typeface="+mn-cs"/>
              </a:rPr>
              <a:t>各大集团在过去一年里的新开业特许加盟店继续大大超过直营店数。</a:t>
            </a:r>
            <a:endParaRPr lang="en-US" altLang="zh-CN" sz="1200" b="0" i="0" u="none" strike="noStrike"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rPr>
              <a:t>2018</a:t>
            </a:r>
            <a:r>
              <a:rPr lang="zh-CN" altLang="en-US" sz="1200" b="0" i="0" u="none" strike="noStrike" kern="1200" dirty="0">
                <a:solidFill>
                  <a:schemeClr val="tx1"/>
                </a:solidFill>
                <a:effectLst/>
                <a:latin typeface="+mn-lt"/>
                <a:ea typeface="+mn-ea"/>
                <a:cs typeface="+mn-cs"/>
              </a:rPr>
              <a:t>年度，锦江股份新开业酒店</a:t>
            </a:r>
            <a:r>
              <a:rPr lang="en-US" altLang="zh-CN" sz="1200" b="0" i="0" u="none" strike="noStrike" kern="1200" dirty="0">
                <a:solidFill>
                  <a:schemeClr val="tx1"/>
                </a:solidFill>
                <a:effectLst/>
                <a:latin typeface="+mn-lt"/>
                <a:ea typeface="+mn-ea"/>
                <a:cs typeface="+mn-cs"/>
              </a:rPr>
              <a:t>1243</a:t>
            </a:r>
            <a:r>
              <a:rPr lang="zh-CN" altLang="en-US" sz="1200" b="0" i="0" u="none" strike="noStrike" kern="1200" dirty="0">
                <a:solidFill>
                  <a:schemeClr val="tx1"/>
                </a:solidFill>
                <a:effectLst/>
                <a:latin typeface="+mn-lt"/>
                <a:ea typeface="+mn-ea"/>
                <a:cs typeface="+mn-cs"/>
              </a:rPr>
              <a:t>家，净增开业酒店</a:t>
            </a:r>
            <a:r>
              <a:rPr lang="en-US" altLang="zh-CN" sz="1200" b="0" i="0" u="none" strike="noStrike" kern="1200" dirty="0">
                <a:solidFill>
                  <a:schemeClr val="tx1"/>
                </a:solidFill>
                <a:effectLst/>
                <a:latin typeface="+mn-lt"/>
                <a:ea typeface="+mn-ea"/>
                <a:cs typeface="+mn-cs"/>
              </a:rPr>
              <a:t>749</a:t>
            </a:r>
            <a:r>
              <a:rPr lang="zh-CN" altLang="en-US" sz="1200" b="0" i="0" u="none" strike="noStrike" kern="1200" dirty="0">
                <a:solidFill>
                  <a:schemeClr val="tx1"/>
                </a:solidFill>
                <a:effectLst/>
                <a:latin typeface="+mn-lt"/>
                <a:ea typeface="+mn-ea"/>
                <a:cs typeface="+mn-cs"/>
              </a:rPr>
              <a:t>家，其中直营酒店减少</a:t>
            </a:r>
            <a:r>
              <a:rPr lang="en-US" altLang="zh-CN" sz="1200" b="0" i="0" u="none" strike="noStrike" kern="1200" dirty="0">
                <a:solidFill>
                  <a:schemeClr val="tx1"/>
                </a:solidFill>
                <a:effectLst/>
                <a:latin typeface="+mn-lt"/>
                <a:ea typeface="+mn-ea"/>
                <a:cs typeface="+mn-cs"/>
              </a:rPr>
              <a:t>43</a:t>
            </a:r>
            <a:r>
              <a:rPr lang="zh-CN" altLang="en-US" sz="1200" b="0" i="0" u="none" strike="noStrike" kern="1200" dirty="0">
                <a:solidFill>
                  <a:schemeClr val="tx1"/>
                </a:solidFill>
                <a:effectLst/>
                <a:latin typeface="+mn-lt"/>
                <a:ea typeface="+mn-ea"/>
                <a:cs typeface="+mn-cs"/>
              </a:rPr>
              <a:t>家，特许加盟酒店增加</a:t>
            </a:r>
            <a:r>
              <a:rPr lang="en-US" altLang="zh-CN" sz="1200" b="0" i="0" u="none" strike="noStrike" kern="1200" dirty="0">
                <a:solidFill>
                  <a:schemeClr val="tx1"/>
                </a:solidFill>
                <a:effectLst/>
                <a:latin typeface="+mn-lt"/>
                <a:ea typeface="+mn-ea"/>
                <a:cs typeface="+mn-cs"/>
              </a:rPr>
              <a:t>792</a:t>
            </a:r>
            <a:r>
              <a:rPr lang="zh-CN" altLang="en-US" sz="1200" b="0" i="0" u="none" strike="noStrike" kern="1200" dirty="0">
                <a:solidFill>
                  <a:schemeClr val="tx1"/>
                </a:solidFill>
                <a:effectLst/>
                <a:latin typeface="+mn-lt"/>
                <a:ea typeface="+mn-ea"/>
                <a:cs typeface="+mn-cs"/>
              </a:rPr>
              <a:t>家。</a:t>
            </a:r>
            <a:endParaRPr lang="en-US" altLang="zh-CN" sz="1200" b="0" i="0" u="none" strike="noStrike" kern="1200" dirty="0">
              <a:solidFill>
                <a:schemeClr val="tx1"/>
              </a:solidFill>
              <a:effectLst/>
              <a:latin typeface="+mn-lt"/>
              <a:ea typeface="+mn-ea"/>
              <a:cs typeface="+mn-cs"/>
            </a:endParaRPr>
          </a:p>
          <a:p>
            <a:r>
              <a:rPr lang="zh-CN" altLang="en-US" sz="1200" b="0" i="0" u="none" strike="noStrike" kern="1200" dirty="0">
                <a:solidFill>
                  <a:schemeClr val="tx1"/>
                </a:solidFill>
                <a:effectLst/>
                <a:latin typeface="+mn-lt"/>
                <a:ea typeface="+mn-ea"/>
                <a:cs typeface="+mn-cs"/>
              </a:rPr>
              <a:t>截至</a:t>
            </a:r>
            <a:r>
              <a:rPr lang="en-US" altLang="zh-CN" sz="1200" b="0" i="0" u="none" strike="noStrike" kern="1200" dirty="0">
                <a:solidFill>
                  <a:schemeClr val="tx1"/>
                </a:solidFill>
                <a:effectLst/>
                <a:latin typeface="+mn-lt"/>
                <a:ea typeface="+mn-ea"/>
                <a:cs typeface="+mn-cs"/>
              </a:rPr>
              <a:t>2019</a:t>
            </a:r>
            <a:r>
              <a:rPr lang="zh-CN" altLang="en-US" sz="1200" b="0" i="0" u="none" strike="noStrike" kern="1200" dirty="0">
                <a:solidFill>
                  <a:schemeClr val="tx1"/>
                </a:solidFill>
                <a:effectLst/>
                <a:latin typeface="+mn-lt"/>
                <a:ea typeface="+mn-ea"/>
                <a:cs typeface="+mn-cs"/>
              </a:rPr>
              <a:t>年</a:t>
            </a:r>
            <a:r>
              <a:rPr lang="en-US" altLang="zh-CN" sz="1200" b="0" i="0" u="none" strike="noStrike" kern="1200" dirty="0">
                <a:solidFill>
                  <a:schemeClr val="tx1"/>
                </a:solidFill>
                <a:effectLst/>
                <a:latin typeface="+mn-lt"/>
                <a:ea typeface="+mn-ea"/>
                <a:cs typeface="+mn-cs"/>
              </a:rPr>
              <a:t>6</a:t>
            </a:r>
            <a:r>
              <a:rPr lang="zh-CN" altLang="en-US" sz="1200" b="0" i="0" u="none" strike="noStrike" kern="1200" dirty="0">
                <a:solidFill>
                  <a:schemeClr val="tx1"/>
                </a:solidFill>
                <a:effectLst/>
                <a:latin typeface="+mn-lt"/>
                <a:ea typeface="+mn-ea"/>
                <a:cs typeface="+mn-cs"/>
              </a:rPr>
              <a:t>月</a:t>
            </a:r>
            <a:r>
              <a:rPr lang="en-US" altLang="zh-CN" sz="1200" b="0" i="0" u="none" strike="noStrike" kern="1200" dirty="0">
                <a:solidFill>
                  <a:schemeClr val="tx1"/>
                </a:solidFill>
                <a:effectLst/>
                <a:latin typeface="+mn-lt"/>
                <a:ea typeface="+mn-ea"/>
                <a:cs typeface="+mn-cs"/>
              </a:rPr>
              <a:t>30</a:t>
            </a:r>
            <a:r>
              <a:rPr lang="zh-CN" altLang="en-US" sz="1200" b="0" i="0" u="none" strike="noStrike" kern="1200" dirty="0">
                <a:solidFill>
                  <a:schemeClr val="tx1"/>
                </a:solidFill>
                <a:effectLst/>
                <a:latin typeface="+mn-lt"/>
                <a:ea typeface="+mn-ea"/>
                <a:cs typeface="+mn-cs"/>
              </a:rPr>
              <a:t>日，华住开业酒店数量达</a:t>
            </a:r>
            <a:r>
              <a:rPr lang="en-US" altLang="zh-CN" sz="1200" b="0" i="0" u="none" strike="noStrike" kern="1200" dirty="0">
                <a:solidFill>
                  <a:schemeClr val="tx1"/>
                </a:solidFill>
                <a:effectLst/>
                <a:latin typeface="+mn-lt"/>
                <a:ea typeface="+mn-ea"/>
                <a:cs typeface="+mn-cs"/>
              </a:rPr>
              <a:t>4,665</a:t>
            </a:r>
            <a:r>
              <a:rPr lang="zh-CN" altLang="en-US" sz="1200" b="0" i="0" u="none" strike="noStrike" kern="1200" dirty="0">
                <a:solidFill>
                  <a:schemeClr val="tx1"/>
                </a:solidFill>
                <a:effectLst/>
                <a:latin typeface="+mn-lt"/>
                <a:ea typeface="+mn-ea"/>
                <a:cs typeface="+mn-cs"/>
              </a:rPr>
              <a:t>家，包括</a:t>
            </a:r>
            <a:r>
              <a:rPr lang="en-US" altLang="zh-CN" sz="1200" b="0" i="0" u="none" strike="noStrike" kern="1200" dirty="0">
                <a:solidFill>
                  <a:schemeClr val="tx1"/>
                </a:solidFill>
                <a:effectLst/>
                <a:latin typeface="+mn-lt"/>
                <a:ea typeface="+mn-ea"/>
                <a:cs typeface="+mn-cs"/>
              </a:rPr>
              <a:t>696</a:t>
            </a:r>
            <a:r>
              <a:rPr lang="zh-CN" altLang="en-US" sz="1200" b="0" i="0" u="none" strike="noStrike" kern="1200" dirty="0">
                <a:solidFill>
                  <a:schemeClr val="tx1"/>
                </a:solidFill>
                <a:effectLst/>
                <a:latin typeface="+mn-lt"/>
                <a:ea typeface="+mn-ea"/>
                <a:cs typeface="+mn-cs"/>
              </a:rPr>
              <a:t>家直营酒店和</a:t>
            </a:r>
            <a:r>
              <a:rPr lang="en-US" altLang="zh-CN" sz="1200" b="0" i="0" u="none" strike="noStrike" kern="1200" dirty="0">
                <a:solidFill>
                  <a:schemeClr val="tx1"/>
                </a:solidFill>
                <a:effectLst/>
                <a:latin typeface="+mn-lt"/>
                <a:ea typeface="+mn-ea"/>
                <a:cs typeface="+mn-cs"/>
              </a:rPr>
              <a:t>3,969</a:t>
            </a:r>
            <a:r>
              <a:rPr lang="zh-CN" altLang="en-US" sz="1200" b="0" i="0" u="none" strike="noStrike" kern="1200" dirty="0">
                <a:solidFill>
                  <a:schemeClr val="tx1"/>
                </a:solidFill>
                <a:effectLst/>
                <a:latin typeface="+mn-lt"/>
                <a:ea typeface="+mn-ea"/>
                <a:cs typeface="+mn-cs"/>
              </a:rPr>
              <a:t>家特许加盟店。客房总数</a:t>
            </a:r>
            <a:r>
              <a:rPr lang="en-US" altLang="zh-CN" sz="1200" b="0" i="0" u="none" strike="noStrike" kern="1200" dirty="0">
                <a:solidFill>
                  <a:schemeClr val="tx1"/>
                </a:solidFill>
                <a:effectLst/>
                <a:latin typeface="+mn-lt"/>
                <a:ea typeface="+mn-ea"/>
                <a:cs typeface="+mn-cs"/>
              </a:rPr>
              <a:t>463,296</a:t>
            </a:r>
            <a:r>
              <a:rPr lang="zh-CN" altLang="en-US" sz="1200" b="0" i="0" u="none" strike="noStrike" kern="1200" dirty="0">
                <a:solidFill>
                  <a:schemeClr val="tx1"/>
                </a:solidFill>
                <a:effectLst/>
                <a:latin typeface="+mn-lt"/>
                <a:ea typeface="+mn-ea"/>
                <a:cs typeface="+mn-cs"/>
              </a:rPr>
              <a:t>间，第二季度净增</a:t>
            </a:r>
            <a:r>
              <a:rPr lang="en-US" altLang="zh-CN" sz="1200" b="0" i="0" u="none" strike="noStrike" kern="1200" dirty="0">
                <a:solidFill>
                  <a:schemeClr val="tx1"/>
                </a:solidFill>
                <a:effectLst/>
                <a:latin typeface="+mn-lt"/>
                <a:ea typeface="+mn-ea"/>
                <a:cs typeface="+mn-cs"/>
              </a:rPr>
              <a:t>23,682</a:t>
            </a:r>
            <a:r>
              <a:rPr lang="zh-CN" altLang="en-US" sz="1200" b="0" i="0" u="none" strike="noStrike" kern="1200" dirty="0">
                <a:solidFill>
                  <a:schemeClr val="tx1"/>
                </a:solidFill>
                <a:effectLst/>
                <a:latin typeface="+mn-lt"/>
                <a:ea typeface="+mn-ea"/>
                <a:cs typeface="+mn-cs"/>
              </a:rPr>
              <a:t>间。</a:t>
            </a:r>
            <a:endParaRPr lang="en-US" altLang="zh-CN" sz="1200" b="0" i="0" u="none" strike="noStrike"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rPr>
              <a:t>2018</a:t>
            </a:r>
            <a:r>
              <a:rPr lang="zh-CN" altLang="en-US" sz="1200" b="0" i="0" u="none" strike="noStrike" kern="1200" dirty="0">
                <a:solidFill>
                  <a:schemeClr val="tx1"/>
                </a:solidFill>
                <a:effectLst/>
                <a:latin typeface="+mn-lt"/>
                <a:ea typeface="+mn-ea"/>
                <a:cs typeface="+mn-cs"/>
              </a:rPr>
              <a:t>年度，首旅如家新开设的</a:t>
            </a:r>
            <a:r>
              <a:rPr lang="en-US" altLang="zh-CN" sz="1200" b="0" i="0" u="none" strike="noStrike" kern="1200" dirty="0">
                <a:solidFill>
                  <a:schemeClr val="tx1"/>
                </a:solidFill>
                <a:effectLst/>
                <a:latin typeface="+mn-lt"/>
                <a:ea typeface="+mn-ea"/>
                <a:cs typeface="+mn-cs"/>
              </a:rPr>
              <a:t>622</a:t>
            </a:r>
            <a:r>
              <a:rPr lang="zh-CN" altLang="en-US" sz="1200" b="0" i="0" u="none" strike="noStrike" kern="1200" dirty="0">
                <a:solidFill>
                  <a:schemeClr val="tx1"/>
                </a:solidFill>
                <a:effectLst/>
                <a:latin typeface="+mn-lt"/>
                <a:ea typeface="+mn-ea"/>
                <a:cs typeface="+mn-cs"/>
              </a:rPr>
              <a:t>家酒店内有</a:t>
            </a:r>
            <a:r>
              <a:rPr lang="en-US" altLang="zh-CN" sz="1200" b="0" i="0" u="none" strike="noStrike" kern="1200" dirty="0">
                <a:solidFill>
                  <a:schemeClr val="tx1"/>
                </a:solidFill>
                <a:effectLst/>
                <a:latin typeface="+mn-lt"/>
                <a:ea typeface="+mn-ea"/>
                <a:cs typeface="+mn-cs"/>
              </a:rPr>
              <a:t>44</a:t>
            </a:r>
            <a:r>
              <a:rPr lang="zh-CN" altLang="en-US" sz="1200" b="0" i="0" u="none" strike="noStrike" kern="1200" dirty="0">
                <a:solidFill>
                  <a:schemeClr val="tx1"/>
                </a:solidFill>
                <a:effectLst/>
                <a:latin typeface="+mn-lt"/>
                <a:ea typeface="+mn-ea"/>
                <a:cs typeface="+mn-cs"/>
              </a:rPr>
              <a:t>家直营店和</a:t>
            </a:r>
            <a:r>
              <a:rPr lang="en-US" altLang="zh-CN" sz="1200" b="0" i="0" u="none" strike="noStrike" kern="1200" dirty="0">
                <a:solidFill>
                  <a:schemeClr val="tx1"/>
                </a:solidFill>
                <a:effectLst/>
                <a:latin typeface="+mn-lt"/>
                <a:ea typeface="+mn-ea"/>
                <a:cs typeface="+mn-cs"/>
              </a:rPr>
              <a:t>578</a:t>
            </a:r>
            <a:r>
              <a:rPr lang="zh-CN" altLang="en-US" sz="1200" b="0" i="0" u="none" strike="noStrike" kern="1200" dirty="0">
                <a:solidFill>
                  <a:schemeClr val="tx1"/>
                </a:solidFill>
                <a:effectLst/>
                <a:latin typeface="+mn-lt"/>
                <a:ea typeface="+mn-ea"/>
                <a:cs typeface="+mn-cs"/>
              </a:rPr>
              <a:t>家特许加盟店，占比超九成。</a:t>
            </a:r>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endParaRPr lang="en-US" altLang="zh-CN" sz="1200" b="0" i="0" u="none" strike="noStrike" kern="1200" dirty="0">
              <a:solidFill>
                <a:schemeClr val="tx1"/>
              </a:solidFill>
              <a:effectLst/>
              <a:latin typeface="+mn-lt"/>
              <a:ea typeface="+mn-ea"/>
              <a:cs typeface="+mn-cs"/>
            </a:endParaRPr>
          </a:p>
          <a:p>
            <a:endParaRPr lang="zh-CN" altLang="en-US" sz="1200" b="0" i="0" u="none" strike="noStrike"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659AC025-D4FD-488B-9A7C-39D18327FB05}" type="slidenum">
              <a:rPr lang="zh-CN" altLang="en-US" smtClean="0"/>
              <a:t>9</a:t>
            </a:fld>
            <a:endParaRPr lang="zh-CN" altLang="en-US"/>
          </a:p>
        </p:txBody>
      </p:sp>
    </p:spTree>
    <p:extLst>
      <p:ext uri="{BB962C8B-B14F-4D97-AF65-F5344CB8AC3E}">
        <p14:creationId xmlns:p14="http://schemas.microsoft.com/office/powerpoint/2010/main" val="2129822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0D5BE8-F8EE-4B16-AD9C-B69CDF64A5A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EB5B8B-CE6A-4AE1-BCE5-A6F7B5069F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22E3D0-4F68-4C53-A3C9-914576F57C88}"/>
              </a:ext>
            </a:extLst>
          </p:cNvPr>
          <p:cNvSpPr>
            <a:spLocks noGrp="1"/>
          </p:cNvSpPr>
          <p:nvPr>
            <p:ph type="dt" sz="half" idx="10"/>
          </p:nvPr>
        </p:nvSpPr>
        <p:spPr/>
        <p:txBody>
          <a:bodyPr/>
          <a:lstStyle/>
          <a:p>
            <a:fld id="{E9EC1920-2419-4726-B58E-72CE8E76F95D}" type="datetimeFigureOut">
              <a:rPr lang="zh-CN" altLang="en-US" smtClean="0"/>
              <a:t>2019/8/28</a:t>
            </a:fld>
            <a:endParaRPr lang="zh-CN" altLang="en-US"/>
          </a:p>
        </p:txBody>
      </p:sp>
      <p:sp>
        <p:nvSpPr>
          <p:cNvPr id="5" name="页脚占位符 4">
            <a:extLst>
              <a:ext uri="{FF2B5EF4-FFF2-40B4-BE49-F238E27FC236}">
                <a16:creationId xmlns:a16="http://schemas.microsoft.com/office/drawing/2014/main" id="{6B0D0818-0717-4EBE-9874-4CD9D80DEE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B52CEC-310C-4469-9F10-C1FA4D242576}"/>
              </a:ext>
            </a:extLst>
          </p:cNvPr>
          <p:cNvSpPr>
            <a:spLocks noGrp="1"/>
          </p:cNvSpPr>
          <p:nvPr>
            <p:ph type="sldNum" sz="quarter" idx="12"/>
          </p:nvPr>
        </p:nvSpPr>
        <p:spPr/>
        <p:txBody>
          <a:bodyPr/>
          <a:lstStyle/>
          <a:p>
            <a:fld id="{43DDC16C-A72C-405A-8859-2731231C8ED6}" type="slidenum">
              <a:rPr lang="zh-CN" altLang="en-US" smtClean="0"/>
              <a:t>‹#›</a:t>
            </a:fld>
            <a:endParaRPr lang="zh-CN" altLang="en-US"/>
          </a:p>
        </p:txBody>
      </p:sp>
    </p:spTree>
    <p:extLst>
      <p:ext uri="{BB962C8B-B14F-4D97-AF65-F5344CB8AC3E}">
        <p14:creationId xmlns:p14="http://schemas.microsoft.com/office/powerpoint/2010/main" val="1077699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DEFD7D-96D1-40A1-AEBB-6B7D0880640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ED3217-B275-49E6-A554-22CCBF72399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C95B4F-7263-4C5F-95D4-F3B440D9E3AC}"/>
              </a:ext>
            </a:extLst>
          </p:cNvPr>
          <p:cNvSpPr>
            <a:spLocks noGrp="1"/>
          </p:cNvSpPr>
          <p:nvPr>
            <p:ph type="dt" sz="half" idx="10"/>
          </p:nvPr>
        </p:nvSpPr>
        <p:spPr/>
        <p:txBody>
          <a:bodyPr/>
          <a:lstStyle/>
          <a:p>
            <a:fld id="{E9EC1920-2419-4726-B58E-72CE8E76F95D}" type="datetimeFigureOut">
              <a:rPr lang="zh-CN" altLang="en-US" smtClean="0"/>
              <a:t>2019/8/28</a:t>
            </a:fld>
            <a:endParaRPr lang="zh-CN" altLang="en-US"/>
          </a:p>
        </p:txBody>
      </p:sp>
      <p:sp>
        <p:nvSpPr>
          <p:cNvPr id="5" name="页脚占位符 4">
            <a:extLst>
              <a:ext uri="{FF2B5EF4-FFF2-40B4-BE49-F238E27FC236}">
                <a16:creationId xmlns:a16="http://schemas.microsoft.com/office/drawing/2014/main" id="{7163E1FA-748F-48E7-9756-4559745F59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A9A6D33-C5E6-42AA-A9D1-A928B87C4F6F}"/>
              </a:ext>
            </a:extLst>
          </p:cNvPr>
          <p:cNvSpPr>
            <a:spLocks noGrp="1"/>
          </p:cNvSpPr>
          <p:nvPr>
            <p:ph type="sldNum" sz="quarter" idx="12"/>
          </p:nvPr>
        </p:nvSpPr>
        <p:spPr/>
        <p:txBody>
          <a:bodyPr/>
          <a:lstStyle/>
          <a:p>
            <a:fld id="{43DDC16C-A72C-405A-8859-2731231C8ED6}" type="slidenum">
              <a:rPr lang="zh-CN" altLang="en-US" smtClean="0"/>
              <a:t>‹#›</a:t>
            </a:fld>
            <a:endParaRPr lang="zh-CN" altLang="en-US"/>
          </a:p>
        </p:txBody>
      </p:sp>
    </p:spTree>
    <p:extLst>
      <p:ext uri="{BB962C8B-B14F-4D97-AF65-F5344CB8AC3E}">
        <p14:creationId xmlns:p14="http://schemas.microsoft.com/office/powerpoint/2010/main" val="28786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EE0EC55-99C6-42E9-A95D-13B079666C3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B10C7A-AA0F-4335-9935-F0FE3D4CAE2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205586-84AD-4E45-9A8B-10F368C71359}"/>
              </a:ext>
            </a:extLst>
          </p:cNvPr>
          <p:cNvSpPr>
            <a:spLocks noGrp="1"/>
          </p:cNvSpPr>
          <p:nvPr>
            <p:ph type="dt" sz="half" idx="10"/>
          </p:nvPr>
        </p:nvSpPr>
        <p:spPr/>
        <p:txBody>
          <a:bodyPr/>
          <a:lstStyle/>
          <a:p>
            <a:fld id="{E9EC1920-2419-4726-B58E-72CE8E76F95D}" type="datetimeFigureOut">
              <a:rPr lang="zh-CN" altLang="en-US" smtClean="0"/>
              <a:t>2019/8/28</a:t>
            </a:fld>
            <a:endParaRPr lang="zh-CN" altLang="en-US"/>
          </a:p>
        </p:txBody>
      </p:sp>
      <p:sp>
        <p:nvSpPr>
          <p:cNvPr id="5" name="页脚占位符 4">
            <a:extLst>
              <a:ext uri="{FF2B5EF4-FFF2-40B4-BE49-F238E27FC236}">
                <a16:creationId xmlns:a16="http://schemas.microsoft.com/office/drawing/2014/main" id="{0B579977-3118-4AE1-AF18-613C1F46021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9D07E6-99B6-482A-A3B3-CC2CD0538BBA}"/>
              </a:ext>
            </a:extLst>
          </p:cNvPr>
          <p:cNvSpPr>
            <a:spLocks noGrp="1"/>
          </p:cNvSpPr>
          <p:nvPr>
            <p:ph type="sldNum" sz="quarter" idx="12"/>
          </p:nvPr>
        </p:nvSpPr>
        <p:spPr/>
        <p:txBody>
          <a:bodyPr/>
          <a:lstStyle/>
          <a:p>
            <a:fld id="{43DDC16C-A72C-405A-8859-2731231C8ED6}" type="slidenum">
              <a:rPr lang="zh-CN" altLang="en-US" smtClean="0"/>
              <a:t>‹#›</a:t>
            </a:fld>
            <a:endParaRPr lang="zh-CN" altLang="en-US"/>
          </a:p>
        </p:txBody>
      </p:sp>
    </p:spTree>
    <p:extLst>
      <p:ext uri="{BB962C8B-B14F-4D97-AF65-F5344CB8AC3E}">
        <p14:creationId xmlns:p14="http://schemas.microsoft.com/office/powerpoint/2010/main" val="995469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5801F3-591F-40CC-8CF6-7FBCA6F23B0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E28A623-A521-4DA0-B381-BAFCD96B54D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AB87CF-DB1B-4AA3-95AB-49EEE763877A}"/>
              </a:ext>
            </a:extLst>
          </p:cNvPr>
          <p:cNvSpPr>
            <a:spLocks noGrp="1"/>
          </p:cNvSpPr>
          <p:nvPr>
            <p:ph type="dt" sz="half" idx="10"/>
          </p:nvPr>
        </p:nvSpPr>
        <p:spPr/>
        <p:txBody>
          <a:bodyPr/>
          <a:lstStyle/>
          <a:p>
            <a:fld id="{E9EC1920-2419-4726-B58E-72CE8E76F95D}" type="datetimeFigureOut">
              <a:rPr lang="zh-CN" altLang="en-US" smtClean="0"/>
              <a:t>2019/8/28</a:t>
            </a:fld>
            <a:endParaRPr lang="zh-CN" altLang="en-US"/>
          </a:p>
        </p:txBody>
      </p:sp>
      <p:sp>
        <p:nvSpPr>
          <p:cNvPr id="5" name="页脚占位符 4">
            <a:extLst>
              <a:ext uri="{FF2B5EF4-FFF2-40B4-BE49-F238E27FC236}">
                <a16:creationId xmlns:a16="http://schemas.microsoft.com/office/drawing/2014/main" id="{B75F445F-7888-43AA-92E6-D2B9F2F49E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00671B-E1B2-4BA1-B6F3-39FA57B4D211}"/>
              </a:ext>
            </a:extLst>
          </p:cNvPr>
          <p:cNvSpPr>
            <a:spLocks noGrp="1"/>
          </p:cNvSpPr>
          <p:nvPr>
            <p:ph type="sldNum" sz="quarter" idx="12"/>
          </p:nvPr>
        </p:nvSpPr>
        <p:spPr/>
        <p:txBody>
          <a:bodyPr/>
          <a:lstStyle/>
          <a:p>
            <a:fld id="{43DDC16C-A72C-405A-8859-2731231C8ED6}" type="slidenum">
              <a:rPr lang="zh-CN" altLang="en-US" smtClean="0"/>
              <a:t>‹#›</a:t>
            </a:fld>
            <a:endParaRPr lang="zh-CN" altLang="en-US"/>
          </a:p>
        </p:txBody>
      </p:sp>
    </p:spTree>
    <p:extLst>
      <p:ext uri="{BB962C8B-B14F-4D97-AF65-F5344CB8AC3E}">
        <p14:creationId xmlns:p14="http://schemas.microsoft.com/office/powerpoint/2010/main" val="353133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119889-1801-486E-ABD6-1ADC6D30A9E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0C33DD5-7FA8-4269-A61C-2719E0BF8A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B9162A5-8BC9-4F1E-BA65-D9C7319CD670}"/>
              </a:ext>
            </a:extLst>
          </p:cNvPr>
          <p:cNvSpPr>
            <a:spLocks noGrp="1"/>
          </p:cNvSpPr>
          <p:nvPr>
            <p:ph type="dt" sz="half" idx="10"/>
          </p:nvPr>
        </p:nvSpPr>
        <p:spPr/>
        <p:txBody>
          <a:bodyPr/>
          <a:lstStyle/>
          <a:p>
            <a:fld id="{E9EC1920-2419-4726-B58E-72CE8E76F95D}" type="datetimeFigureOut">
              <a:rPr lang="zh-CN" altLang="en-US" smtClean="0"/>
              <a:t>2019/8/28</a:t>
            </a:fld>
            <a:endParaRPr lang="zh-CN" altLang="en-US"/>
          </a:p>
        </p:txBody>
      </p:sp>
      <p:sp>
        <p:nvSpPr>
          <p:cNvPr id="5" name="页脚占位符 4">
            <a:extLst>
              <a:ext uri="{FF2B5EF4-FFF2-40B4-BE49-F238E27FC236}">
                <a16:creationId xmlns:a16="http://schemas.microsoft.com/office/drawing/2014/main" id="{36D4984C-24D1-4A4B-BFBE-D48A2180858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A60F9D-7AB7-45EB-BB89-85B03AAB5C46}"/>
              </a:ext>
            </a:extLst>
          </p:cNvPr>
          <p:cNvSpPr>
            <a:spLocks noGrp="1"/>
          </p:cNvSpPr>
          <p:nvPr>
            <p:ph type="sldNum" sz="quarter" idx="12"/>
          </p:nvPr>
        </p:nvSpPr>
        <p:spPr/>
        <p:txBody>
          <a:bodyPr/>
          <a:lstStyle/>
          <a:p>
            <a:fld id="{43DDC16C-A72C-405A-8859-2731231C8ED6}" type="slidenum">
              <a:rPr lang="zh-CN" altLang="en-US" smtClean="0"/>
              <a:t>‹#›</a:t>
            </a:fld>
            <a:endParaRPr lang="zh-CN" altLang="en-US"/>
          </a:p>
        </p:txBody>
      </p:sp>
    </p:spTree>
    <p:extLst>
      <p:ext uri="{BB962C8B-B14F-4D97-AF65-F5344CB8AC3E}">
        <p14:creationId xmlns:p14="http://schemas.microsoft.com/office/powerpoint/2010/main" val="2504422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E195D3-B688-4EA6-A343-CA60F42A0DD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28826DB-0FE3-4259-9F1A-F781A9BB174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49DC0CC-DAE4-411F-839E-3047814580C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C0B4C92-99E9-49D8-A7AE-DACD430CF859}"/>
              </a:ext>
            </a:extLst>
          </p:cNvPr>
          <p:cNvSpPr>
            <a:spLocks noGrp="1"/>
          </p:cNvSpPr>
          <p:nvPr>
            <p:ph type="dt" sz="half" idx="10"/>
          </p:nvPr>
        </p:nvSpPr>
        <p:spPr/>
        <p:txBody>
          <a:bodyPr/>
          <a:lstStyle/>
          <a:p>
            <a:fld id="{E9EC1920-2419-4726-B58E-72CE8E76F95D}" type="datetimeFigureOut">
              <a:rPr lang="zh-CN" altLang="en-US" smtClean="0"/>
              <a:t>2019/8/28</a:t>
            </a:fld>
            <a:endParaRPr lang="zh-CN" altLang="en-US"/>
          </a:p>
        </p:txBody>
      </p:sp>
      <p:sp>
        <p:nvSpPr>
          <p:cNvPr id="6" name="页脚占位符 5">
            <a:extLst>
              <a:ext uri="{FF2B5EF4-FFF2-40B4-BE49-F238E27FC236}">
                <a16:creationId xmlns:a16="http://schemas.microsoft.com/office/drawing/2014/main" id="{D15BAD15-792B-4013-9D7B-EDCA0BFDAFF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5935CBD-187F-438C-A376-8ED6F6575E5B}"/>
              </a:ext>
            </a:extLst>
          </p:cNvPr>
          <p:cNvSpPr>
            <a:spLocks noGrp="1"/>
          </p:cNvSpPr>
          <p:nvPr>
            <p:ph type="sldNum" sz="quarter" idx="12"/>
          </p:nvPr>
        </p:nvSpPr>
        <p:spPr/>
        <p:txBody>
          <a:bodyPr/>
          <a:lstStyle/>
          <a:p>
            <a:fld id="{43DDC16C-A72C-405A-8859-2731231C8ED6}" type="slidenum">
              <a:rPr lang="zh-CN" altLang="en-US" smtClean="0"/>
              <a:t>‹#›</a:t>
            </a:fld>
            <a:endParaRPr lang="zh-CN" altLang="en-US"/>
          </a:p>
        </p:txBody>
      </p:sp>
    </p:spTree>
    <p:extLst>
      <p:ext uri="{BB962C8B-B14F-4D97-AF65-F5344CB8AC3E}">
        <p14:creationId xmlns:p14="http://schemas.microsoft.com/office/powerpoint/2010/main" val="3926145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33D96A-162A-4358-8AB2-B09784926B0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478A106-13CD-4872-8B13-50056A0A8F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B9AB4B9-6F52-4DB8-87A9-B59A97B087F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22D6BFA-96CD-4B6B-8724-2045EDA50D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CAED479-B758-4CB5-9A7D-6DC99C60A8B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988D3C5-9360-43C0-A64F-627541B597DB}"/>
              </a:ext>
            </a:extLst>
          </p:cNvPr>
          <p:cNvSpPr>
            <a:spLocks noGrp="1"/>
          </p:cNvSpPr>
          <p:nvPr>
            <p:ph type="dt" sz="half" idx="10"/>
          </p:nvPr>
        </p:nvSpPr>
        <p:spPr/>
        <p:txBody>
          <a:bodyPr/>
          <a:lstStyle/>
          <a:p>
            <a:fld id="{E9EC1920-2419-4726-B58E-72CE8E76F95D}" type="datetimeFigureOut">
              <a:rPr lang="zh-CN" altLang="en-US" smtClean="0"/>
              <a:t>2019/8/28</a:t>
            </a:fld>
            <a:endParaRPr lang="zh-CN" altLang="en-US"/>
          </a:p>
        </p:txBody>
      </p:sp>
      <p:sp>
        <p:nvSpPr>
          <p:cNvPr id="8" name="页脚占位符 7">
            <a:extLst>
              <a:ext uri="{FF2B5EF4-FFF2-40B4-BE49-F238E27FC236}">
                <a16:creationId xmlns:a16="http://schemas.microsoft.com/office/drawing/2014/main" id="{BDD71D08-990E-44BD-8CB3-83D9600F919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659BDA-FA41-4BFF-80EA-DD933B3BB991}"/>
              </a:ext>
            </a:extLst>
          </p:cNvPr>
          <p:cNvSpPr>
            <a:spLocks noGrp="1"/>
          </p:cNvSpPr>
          <p:nvPr>
            <p:ph type="sldNum" sz="quarter" idx="12"/>
          </p:nvPr>
        </p:nvSpPr>
        <p:spPr/>
        <p:txBody>
          <a:bodyPr/>
          <a:lstStyle/>
          <a:p>
            <a:fld id="{43DDC16C-A72C-405A-8859-2731231C8ED6}" type="slidenum">
              <a:rPr lang="zh-CN" altLang="en-US" smtClean="0"/>
              <a:t>‹#›</a:t>
            </a:fld>
            <a:endParaRPr lang="zh-CN" altLang="en-US"/>
          </a:p>
        </p:txBody>
      </p:sp>
    </p:spTree>
    <p:extLst>
      <p:ext uri="{BB962C8B-B14F-4D97-AF65-F5344CB8AC3E}">
        <p14:creationId xmlns:p14="http://schemas.microsoft.com/office/powerpoint/2010/main" val="2384851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4D00BD-FA3F-44A4-BA65-A7B463D0AD4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8295323-59BD-4E53-B06B-E354D78F41FC}"/>
              </a:ext>
            </a:extLst>
          </p:cNvPr>
          <p:cNvSpPr>
            <a:spLocks noGrp="1"/>
          </p:cNvSpPr>
          <p:nvPr>
            <p:ph type="dt" sz="half" idx="10"/>
          </p:nvPr>
        </p:nvSpPr>
        <p:spPr/>
        <p:txBody>
          <a:bodyPr/>
          <a:lstStyle/>
          <a:p>
            <a:fld id="{E9EC1920-2419-4726-B58E-72CE8E76F95D}" type="datetimeFigureOut">
              <a:rPr lang="zh-CN" altLang="en-US" smtClean="0"/>
              <a:t>2019/8/28</a:t>
            </a:fld>
            <a:endParaRPr lang="zh-CN" altLang="en-US"/>
          </a:p>
        </p:txBody>
      </p:sp>
      <p:sp>
        <p:nvSpPr>
          <p:cNvPr id="4" name="页脚占位符 3">
            <a:extLst>
              <a:ext uri="{FF2B5EF4-FFF2-40B4-BE49-F238E27FC236}">
                <a16:creationId xmlns:a16="http://schemas.microsoft.com/office/drawing/2014/main" id="{0FC1076B-F958-4DC9-94F2-D22354F72F3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87BE640-F451-4C9B-B333-D1D620B1D318}"/>
              </a:ext>
            </a:extLst>
          </p:cNvPr>
          <p:cNvSpPr>
            <a:spLocks noGrp="1"/>
          </p:cNvSpPr>
          <p:nvPr>
            <p:ph type="sldNum" sz="quarter" idx="12"/>
          </p:nvPr>
        </p:nvSpPr>
        <p:spPr/>
        <p:txBody>
          <a:bodyPr/>
          <a:lstStyle/>
          <a:p>
            <a:fld id="{43DDC16C-A72C-405A-8859-2731231C8ED6}" type="slidenum">
              <a:rPr lang="zh-CN" altLang="en-US" smtClean="0"/>
              <a:t>‹#›</a:t>
            </a:fld>
            <a:endParaRPr lang="zh-CN" altLang="en-US"/>
          </a:p>
        </p:txBody>
      </p:sp>
    </p:spTree>
    <p:extLst>
      <p:ext uri="{BB962C8B-B14F-4D97-AF65-F5344CB8AC3E}">
        <p14:creationId xmlns:p14="http://schemas.microsoft.com/office/powerpoint/2010/main" val="712305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F1A7083-F5CC-4B29-9A8B-4EEC8FB716D1}"/>
              </a:ext>
            </a:extLst>
          </p:cNvPr>
          <p:cNvSpPr>
            <a:spLocks noGrp="1"/>
          </p:cNvSpPr>
          <p:nvPr>
            <p:ph type="dt" sz="half" idx="10"/>
          </p:nvPr>
        </p:nvSpPr>
        <p:spPr/>
        <p:txBody>
          <a:bodyPr/>
          <a:lstStyle/>
          <a:p>
            <a:fld id="{E9EC1920-2419-4726-B58E-72CE8E76F95D}" type="datetimeFigureOut">
              <a:rPr lang="zh-CN" altLang="en-US" smtClean="0"/>
              <a:t>2019/8/28</a:t>
            </a:fld>
            <a:endParaRPr lang="zh-CN" altLang="en-US"/>
          </a:p>
        </p:txBody>
      </p:sp>
      <p:sp>
        <p:nvSpPr>
          <p:cNvPr id="3" name="页脚占位符 2">
            <a:extLst>
              <a:ext uri="{FF2B5EF4-FFF2-40B4-BE49-F238E27FC236}">
                <a16:creationId xmlns:a16="http://schemas.microsoft.com/office/drawing/2014/main" id="{7F0527C0-B32D-47D4-9EDC-DCF55430705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72E1FA8-BE0B-4671-89E5-C334AB9A16B7}"/>
              </a:ext>
            </a:extLst>
          </p:cNvPr>
          <p:cNvSpPr>
            <a:spLocks noGrp="1"/>
          </p:cNvSpPr>
          <p:nvPr>
            <p:ph type="sldNum" sz="quarter" idx="12"/>
          </p:nvPr>
        </p:nvSpPr>
        <p:spPr/>
        <p:txBody>
          <a:bodyPr/>
          <a:lstStyle/>
          <a:p>
            <a:fld id="{43DDC16C-A72C-405A-8859-2731231C8ED6}" type="slidenum">
              <a:rPr lang="zh-CN" altLang="en-US" smtClean="0"/>
              <a:t>‹#›</a:t>
            </a:fld>
            <a:endParaRPr lang="zh-CN" altLang="en-US"/>
          </a:p>
        </p:txBody>
      </p:sp>
    </p:spTree>
    <p:extLst>
      <p:ext uri="{BB962C8B-B14F-4D97-AF65-F5344CB8AC3E}">
        <p14:creationId xmlns:p14="http://schemas.microsoft.com/office/powerpoint/2010/main" val="4273156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7EDDEF-A796-4C09-AB27-ED3ECBC82F8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C33A0AD-7D53-401A-ADA9-9716F177BF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511982E-1A73-4FBB-B62B-D800B9AC8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7E39E0-0CE4-4B97-835A-4F3F350E7373}"/>
              </a:ext>
            </a:extLst>
          </p:cNvPr>
          <p:cNvSpPr>
            <a:spLocks noGrp="1"/>
          </p:cNvSpPr>
          <p:nvPr>
            <p:ph type="dt" sz="half" idx="10"/>
          </p:nvPr>
        </p:nvSpPr>
        <p:spPr/>
        <p:txBody>
          <a:bodyPr/>
          <a:lstStyle/>
          <a:p>
            <a:fld id="{E9EC1920-2419-4726-B58E-72CE8E76F95D}" type="datetimeFigureOut">
              <a:rPr lang="zh-CN" altLang="en-US" smtClean="0"/>
              <a:t>2019/8/28</a:t>
            </a:fld>
            <a:endParaRPr lang="zh-CN" altLang="en-US"/>
          </a:p>
        </p:txBody>
      </p:sp>
      <p:sp>
        <p:nvSpPr>
          <p:cNvPr id="6" name="页脚占位符 5">
            <a:extLst>
              <a:ext uri="{FF2B5EF4-FFF2-40B4-BE49-F238E27FC236}">
                <a16:creationId xmlns:a16="http://schemas.microsoft.com/office/drawing/2014/main" id="{9FB0CC08-D9BD-4BDB-9137-799D8E91B3B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321ACE7-1FC8-4C84-87D4-268332BEFD53}"/>
              </a:ext>
            </a:extLst>
          </p:cNvPr>
          <p:cNvSpPr>
            <a:spLocks noGrp="1"/>
          </p:cNvSpPr>
          <p:nvPr>
            <p:ph type="sldNum" sz="quarter" idx="12"/>
          </p:nvPr>
        </p:nvSpPr>
        <p:spPr/>
        <p:txBody>
          <a:bodyPr/>
          <a:lstStyle/>
          <a:p>
            <a:fld id="{43DDC16C-A72C-405A-8859-2731231C8ED6}" type="slidenum">
              <a:rPr lang="zh-CN" altLang="en-US" smtClean="0"/>
              <a:t>‹#›</a:t>
            </a:fld>
            <a:endParaRPr lang="zh-CN" altLang="en-US"/>
          </a:p>
        </p:txBody>
      </p:sp>
    </p:spTree>
    <p:extLst>
      <p:ext uri="{BB962C8B-B14F-4D97-AF65-F5344CB8AC3E}">
        <p14:creationId xmlns:p14="http://schemas.microsoft.com/office/powerpoint/2010/main" val="32389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4773E0-4720-406A-B0A2-EC40A34862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9A06924-3A79-4544-A40B-0528EBD4C5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69E2ED7-4652-425F-AB6A-47C4F21303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6473F0F-4212-499E-B6BD-7E2EAADAA33A}"/>
              </a:ext>
            </a:extLst>
          </p:cNvPr>
          <p:cNvSpPr>
            <a:spLocks noGrp="1"/>
          </p:cNvSpPr>
          <p:nvPr>
            <p:ph type="dt" sz="half" idx="10"/>
          </p:nvPr>
        </p:nvSpPr>
        <p:spPr/>
        <p:txBody>
          <a:bodyPr/>
          <a:lstStyle/>
          <a:p>
            <a:fld id="{E9EC1920-2419-4726-B58E-72CE8E76F95D}" type="datetimeFigureOut">
              <a:rPr lang="zh-CN" altLang="en-US" smtClean="0"/>
              <a:t>2019/8/28</a:t>
            </a:fld>
            <a:endParaRPr lang="zh-CN" altLang="en-US"/>
          </a:p>
        </p:txBody>
      </p:sp>
      <p:sp>
        <p:nvSpPr>
          <p:cNvPr id="6" name="页脚占位符 5">
            <a:extLst>
              <a:ext uri="{FF2B5EF4-FFF2-40B4-BE49-F238E27FC236}">
                <a16:creationId xmlns:a16="http://schemas.microsoft.com/office/drawing/2014/main" id="{87C08B59-4EB4-44A8-A995-C6A730D7D99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E1B6AE5-1F11-45A1-9DFF-CAA515ADBAC1}"/>
              </a:ext>
            </a:extLst>
          </p:cNvPr>
          <p:cNvSpPr>
            <a:spLocks noGrp="1"/>
          </p:cNvSpPr>
          <p:nvPr>
            <p:ph type="sldNum" sz="quarter" idx="12"/>
          </p:nvPr>
        </p:nvSpPr>
        <p:spPr/>
        <p:txBody>
          <a:bodyPr/>
          <a:lstStyle/>
          <a:p>
            <a:fld id="{43DDC16C-A72C-405A-8859-2731231C8ED6}" type="slidenum">
              <a:rPr lang="zh-CN" altLang="en-US" smtClean="0"/>
              <a:t>‹#›</a:t>
            </a:fld>
            <a:endParaRPr lang="zh-CN" altLang="en-US"/>
          </a:p>
        </p:txBody>
      </p:sp>
    </p:spTree>
    <p:extLst>
      <p:ext uri="{BB962C8B-B14F-4D97-AF65-F5344CB8AC3E}">
        <p14:creationId xmlns:p14="http://schemas.microsoft.com/office/powerpoint/2010/main" val="2154616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B73D503-4CF7-4EF5-BB0D-0CD86ED03D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3AFE8AA-3E2D-4F69-83D6-94CA071A6D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E5DA74-C2C0-4B49-8DB7-F813CD47F8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C1920-2419-4726-B58E-72CE8E76F95D}" type="datetimeFigureOut">
              <a:rPr lang="zh-CN" altLang="en-US" smtClean="0"/>
              <a:t>2019/8/28</a:t>
            </a:fld>
            <a:endParaRPr lang="zh-CN" altLang="en-US"/>
          </a:p>
        </p:txBody>
      </p:sp>
      <p:sp>
        <p:nvSpPr>
          <p:cNvPr id="5" name="页脚占位符 4">
            <a:extLst>
              <a:ext uri="{FF2B5EF4-FFF2-40B4-BE49-F238E27FC236}">
                <a16:creationId xmlns:a16="http://schemas.microsoft.com/office/drawing/2014/main" id="{C2FA9A13-6CCA-4E2E-851B-AE969CD184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CC2F8D0-6672-4FA8-9923-EECAEC683B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DDC16C-A72C-405A-8859-2731231C8ED6}" type="slidenum">
              <a:rPr lang="zh-CN" altLang="en-US" smtClean="0"/>
              <a:t>‹#›</a:t>
            </a:fld>
            <a:endParaRPr lang="zh-CN" altLang="en-US"/>
          </a:p>
        </p:txBody>
      </p:sp>
    </p:spTree>
    <p:extLst>
      <p:ext uri="{BB962C8B-B14F-4D97-AF65-F5344CB8AC3E}">
        <p14:creationId xmlns:p14="http://schemas.microsoft.com/office/powerpoint/2010/main" val="2419351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4.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7.png"/><Relationship Id="rId5" Type="http://schemas.openxmlformats.org/officeDocument/2006/relationships/image" Target="../media/image23.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DA3FDEF-31E0-447A-A79C-D29D1088E6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2" name="标题 1">
            <a:extLst>
              <a:ext uri="{FF2B5EF4-FFF2-40B4-BE49-F238E27FC236}">
                <a16:creationId xmlns:a16="http://schemas.microsoft.com/office/drawing/2014/main" id="{38EB5A10-1649-4D6F-9999-94615831F7C7}"/>
              </a:ext>
            </a:extLst>
          </p:cNvPr>
          <p:cNvSpPr>
            <a:spLocks noGrp="1"/>
          </p:cNvSpPr>
          <p:nvPr>
            <p:ph type="ctrTitle"/>
          </p:nvPr>
        </p:nvSpPr>
        <p:spPr>
          <a:xfrm>
            <a:off x="0" y="1580606"/>
            <a:ext cx="12191999" cy="2504847"/>
          </a:xfrm>
          <a:solidFill>
            <a:schemeClr val="accent5">
              <a:lumMod val="60000"/>
              <a:lumOff val="40000"/>
              <a:alpha val="51000"/>
            </a:schemeClr>
          </a:solidFill>
        </p:spPr>
        <p:txBody>
          <a:bodyPr>
            <a:noAutofit/>
          </a:bodyPr>
          <a:lstStyle/>
          <a:p>
            <a:r>
              <a:rPr lang="en-US" altLang="zh-CN" sz="8000" b="1" dirty="0">
                <a:latin typeface="微软雅黑" panose="020B0503020204020204" pitchFamily="34" charset="-122"/>
                <a:ea typeface="微软雅黑" panose="020B0503020204020204" pitchFamily="34" charset="-122"/>
              </a:rPr>
              <a:t/>
            </a:r>
            <a:br>
              <a:rPr lang="en-US" altLang="zh-CN" sz="8000" b="1" dirty="0">
                <a:latin typeface="微软雅黑" panose="020B0503020204020204" pitchFamily="34" charset="-122"/>
                <a:ea typeface="微软雅黑" panose="020B0503020204020204" pitchFamily="34" charset="-122"/>
              </a:rPr>
            </a:br>
            <a:r>
              <a:rPr lang="zh-CN" altLang="en-US" sz="8000" b="1" dirty="0">
                <a:solidFill>
                  <a:srgbClr val="002060"/>
                </a:solidFill>
                <a:latin typeface="微软雅黑" panose="020B0503020204020204" pitchFamily="34" charset="-122"/>
                <a:ea typeface="微软雅黑" panose="020B0503020204020204" pitchFamily="34" charset="-122"/>
              </a:rPr>
              <a:t>后流量</a:t>
            </a:r>
            <a:r>
              <a:rPr lang="en-US" altLang="zh-CN" sz="8000" b="1" dirty="0">
                <a:solidFill>
                  <a:srgbClr val="002060"/>
                </a:solidFill>
                <a:latin typeface="微软雅黑" panose="020B0503020204020204" pitchFamily="34" charset="-122"/>
                <a:ea typeface="微软雅黑" panose="020B0503020204020204" pitchFamily="34" charset="-122"/>
              </a:rPr>
              <a:t>/</a:t>
            </a:r>
            <a:r>
              <a:rPr lang="zh-CN" altLang="en-US" sz="8000" b="1" dirty="0">
                <a:solidFill>
                  <a:srgbClr val="002060"/>
                </a:solidFill>
                <a:latin typeface="微软雅黑" panose="020B0503020204020204" pitchFamily="34" charset="-122"/>
                <a:ea typeface="微软雅黑" panose="020B0503020204020204" pitchFamily="34" charset="-122"/>
              </a:rPr>
              <a:t>租金红利时代的</a:t>
            </a:r>
            <a:r>
              <a:rPr lang="en-US" altLang="zh-CN" sz="8000" b="1" dirty="0">
                <a:solidFill>
                  <a:srgbClr val="002060"/>
                </a:solidFill>
                <a:latin typeface="微软雅黑" panose="020B0503020204020204" pitchFamily="34" charset="-122"/>
                <a:ea typeface="微软雅黑" panose="020B0503020204020204" pitchFamily="34" charset="-122"/>
              </a:rPr>
              <a:t/>
            </a:r>
            <a:br>
              <a:rPr lang="en-US" altLang="zh-CN" sz="8000" b="1" dirty="0">
                <a:solidFill>
                  <a:srgbClr val="002060"/>
                </a:solidFill>
                <a:latin typeface="微软雅黑" panose="020B0503020204020204" pitchFamily="34" charset="-122"/>
                <a:ea typeface="微软雅黑" panose="020B0503020204020204" pitchFamily="34" charset="-122"/>
              </a:rPr>
            </a:br>
            <a:r>
              <a:rPr lang="zh-CN" altLang="en-US" sz="8000" b="1" dirty="0">
                <a:solidFill>
                  <a:srgbClr val="002060"/>
                </a:solidFill>
                <a:latin typeface="微软雅黑" panose="020B0503020204020204" pitchFamily="34" charset="-122"/>
                <a:ea typeface="微软雅黑" panose="020B0503020204020204" pitchFamily="34" charset="-122"/>
              </a:rPr>
              <a:t>住宿业认知升级</a:t>
            </a:r>
          </a:p>
        </p:txBody>
      </p:sp>
      <p:sp>
        <p:nvSpPr>
          <p:cNvPr id="3" name="副标题 2">
            <a:extLst>
              <a:ext uri="{FF2B5EF4-FFF2-40B4-BE49-F238E27FC236}">
                <a16:creationId xmlns:a16="http://schemas.microsoft.com/office/drawing/2014/main" id="{97AC1AE0-3523-41F1-804E-7E5E35F996E9}"/>
              </a:ext>
            </a:extLst>
          </p:cNvPr>
          <p:cNvSpPr>
            <a:spLocks noGrp="1"/>
          </p:cNvSpPr>
          <p:nvPr>
            <p:ph type="subTitle" idx="1"/>
          </p:nvPr>
        </p:nvSpPr>
        <p:spPr>
          <a:xfrm>
            <a:off x="3457302" y="4307522"/>
            <a:ext cx="3670663" cy="538798"/>
          </a:xfrm>
          <a:noFill/>
        </p:spPr>
        <p:txBody>
          <a:bodyPr>
            <a:noAutofit/>
          </a:bodyPr>
          <a:lstStyle/>
          <a:p>
            <a:r>
              <a:rPr lang="zh-CN" altLang="en-US" sz="3600" b="1" dirty="0">
                <a:solidFill>
                  <a:srgbClr val="002060"/>
                </a:solidFill>
                <a:latin typeface="微软雅黑" panose="020B0503020204020204" pitchFamily="34" charset="-122"/>
                <a:ea typeface="微软雅黑" panose="020B0503020204020204" pitchFamily="34" charset="-122"/>
              </a:rPr>
              <a:t>环球旅讯 王京</a:t>
            </a:r>
          </a:p>
        </p:txBody>
      </p:sp>
    </p:spTree>
    <p:extLst>
      <p:ext uri="{BB962C8B-B14F-4D97-AF65-F5344CB8AC3E}">
        <p14:creationId xmlns:p14="http://schemas.microsoft.com/office/powerpoint/2010/main" val="3189575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graphicFrame>
        <p:nvGraphicFramePr>
          <p:cNvPr id="4" name="图表 3">
            <a:extLst>
              <a:ext uri="{FF2B5EF4-FFF2-40B4-BE49-F238E27FC236}">
                <a16:creationId xmlns:a16="http://schemas.microsoft.com/office/drawing/2014/main" id="{BE73498B-8D01-469C-A0B5-7E93EF1620E0}"/>
              </a:ext>
            </a:extLst>
          </p:cNvPr>
          <p:cNvGraphicFramePr>
            <a:graphicFrameLocks/>
          </p:cNvGraphicFramePr>
          <p:nvPr>
            <p:extLst>
              <p:ext uri="{D42A27DB-BD31-4B8C-83A1-F6EECF244321}">
                <p14:modId xmlns:p14="http://schemas.microsoft.com/office/powerpoint/2010/main" val="1983952051"/>
              </p:ext>
            </p:extLst>
          </p:nvPr>
        </p:nvGraphicFramePr>
        <p:xfrm>
          <a:off x="1076446" y="991687"/>
          <a:ext cx="9919503" cy="5627914"/>
        </p:xfrm>
        <a:graphic>
          <a:graphicData uri="http://schemas.openxmlformats.org/drawingml/2006/chart">
            <c:chart xmlns:c="http://schemas.openxmlformats.org/drawingml/2006/chart" xmlns:r="http://schemas.openxmlformats.org/officeDocument/2006/relationships" r:id="rId3"/>
          </a:graphicData>
        </a:graphic>
      </p:graphicFrame>
      <p:sp>
        <p:nvSpPr>
          <p:cNvPr id="5" name="矩形 4">
            <a:extLst>
              <a:ext uri="{FF2B5EF4-FFF2-40B4-BE49-F238E27FC236}">
                <a16:creationId xmlns:a16="http://schemas.microsoft.com/office/drawing/2014/main" id="{EB67B178-9084-4FEB-A874-6930B08D4782}"/>
              </a:ext>
            </a:extLst>
          </p:cNvPr>
          <p:cNvSpPr/>
          <p:nvPr/>
        </p:nvSpPr>
        <p:spPr>
          <a:xfrm>
            <a:off x="-955141" y="238399"/>
            <a:ext cx="13454324" cy="707886"/>
          </a:xfrm>
          <a:prstGeom prst="rect">
            <a:avLst/>
          </a:prstGeom>
        </p:spPr>
        <p:txBody>
          <a:bodyPr wrap="none">
            <a:spAutoFit/>
          </a:bodyPr>
          <a:lstStyle/>
          <a:p>
            <a:r>
              <a:rPr lang="zh-CN" altLang="en-US" sz="4000" b="1" dirty="0">
                <a:latin typeface="微软雅黑" panose="020B0503020204020204" pitchFamily="34" charset="-122"/>
                <a:ea typeface="微软雅黑" panose="020B0503020204020204" pitchFamily="34" charset="-122"/>
              </a:rPr>
              <a:t>         </a:t>
            </a:r>
            <a:r>
              <a:rPr lang="en-US" altLang="zh-CN" sz="4000" b="1" dirty="0">
                <a:latin typeface="微软雅黑" panose="020B0503020204020204" pitchFamily="34" charset="-122"/>
                <a:ea typeface="微软雅黑" panose="020B0503020204020204" pitchFamily="34" charset="-122"/>
              </a:rPr>
              <a:t>8.</a:t>
            </a:r>
            <a:r>
              <a:rPr lang="zh-CN" altLang="en-US" sz="4000" b="1" dirty="0">
                <a:latin typeface="微软雅黑" panose="020B0503020204020204" pitchFamily="34" charset="-122"/>
                <a:ea typeface="微软雅黑" panose="020B0503020204020204" pitchFamily="34" charset="-122"/>
              </a:rPr>
              <a:t> 过去几年各大酒店集团不遗余力发展会员规模。</a:t>
            </a:r>
            <a:endParaRPr lang="en-US" altLang="zh-CN" sz="4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643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a:extLst>
              <a:ext uri="{FF2B5EF4-FFF2-40B4-BE49-F238E27FC236}">
                <a16:creationId xmlns:a16="http://schemas.microsoft.com/office/drawing/2014/main" id="{FFD7F8EC-7D24-4220-A365-878483DAA222}"/>
              </a:ext>
            </a:extLst>
          </p:cNvPr>
          <p:cNvGraphicFramePr>
            <a:graphicFrameLocks noGrp="1"/>
          </p:cNvGraphicFramePr>
          <p:nvPr>
            <p:ph idx="1"/>
            <p:extLst>
              <p:ext uri="{D42A27DB-BD31-4B8C-83A1-F6EECF244321}">
                <p14:modId xmlns:p14="http://schemas.microsoft.com/office/powerpoint/2010/main" val="3155428854"/>
              </p:ext>
            </p:extLst>
          </p:nvPr>
        </p:nvGraphicFramePr>
        <p:xfrm>
          <a:off x="555174" y="1106510"/>
          <a:ext cx="11081651" cy="4814134"/>
        </p:xfrm>
        <a:graphic>
          <a:graphicData uri="http://schemas.openxmlformats.org/drawingml/2006/table">
            <a:tbl>
              <a:tblPr>
                <a:tableStyleId>{5C22544A-7EE6-4342-B048-85BDC9FD1C3A}</a:tableStyleId>
              </a:tblPr>
              <a:tblGrid>
                <a:gridCol w="2182382">
                  <a:extLst>
                    <a:ext uri="{9D8B030D-6E8A-4147-A177-3AD203B41FA5}">
                      <a16:colId xmlns:a16="http://schemas.microsoft.com/office/drawing/2014/main" val="2479377600"/>
                    </a:ext>
                  </a:extLst>
                </a:gridCol>
                <a:gridCol w="1260932">
                  <a:extLst>
                    <a:ext uri="{9D8B030D-6E8A-4147-A177-3AD203B41FA5}">
                      <a16:colId xmlns:a16="http://schemas.microsoft.com/office/drawing/2014/main" val="3102985993"/>
                    </a:ext>
                  </a:extLst>
                </a:gridCol>
                <a:gridCol w="1309429">
                  <a:extLst>
                    <a:ext uri="{9D8B030D-6E8A-4147-A177-3AD203B41FA5}">
                      <a16:colId xmlns:a16="http://schemas.microsoft.com/office/drawing/2014/main" val="2368323271"/>
                    </a:ext>
                  </a:extLst>
                </a:gridCol>
                <a:gridCol w="1260932">
                  <a:extLst>
                    <a:ext uri="{9D8B030D-6E8A-4147-A177-3AD203B41FA5}">
                      <a16:colId xmlns:a16="http://schemas.microsoft.com/office/drawing/2014/main" val="683303032"/>
                    </a:ext>
                  </a:extLst>
                </a:gridCol>
                <a:gridCol w="1285180">
                  <a:extLst>
                    <a:ext uri="{9D8B030D-6E8A-4147-A177-3AD203B41FA5}">
                      <a16:colId xmlns:a16="http://schemas.microsoft.com/office/drawing/2014/main" val="3125686743"/>
                    </a:ext>
                  </a:extLst>
                </a:gridCol>
                <a:gridCol w="1260932">
                  <a:extLst>
                    <a:ext uri="{9D8B030D-6E8A-4147-A177-3AD203B41FA5}">
                      <a16:colId xmlns:a16="http://schemas.microsoft.com/office/drawing/2014/main" val="2082933985"/>
                    </a:ext>
                  </a:extLst>
                </a:gridCol>
                <a:gridCol w="1260932">
                  <a:extLst>
                    <a:ext uri="{9D8B030D-6E8A-4147-A177-3AD203B41FA5}">
                      <a16:colId xmlns:a16="http://schemas.microsoft.com/office/drawing/2014/main" val="2345157194"/>
                    </a:ext>
                  </a:extLst>
                </a:gridCol>
                <a:gridCol w="1260932">
                  <a:extLst>
                    <a:ext uri="{9D8B030D-6E8A-4147-A177-3AD203B41FA5}">
                      <a16:colId xmlns:a16="http://schemas.microsoft.com/office/drawing/2014/main" val="614041058"/>
                    </a:ext>
                  </a:extLst>
                </a:gridCol>
              </a:tblGrid>
              <a:tr h="1118434">
                <a:tc>
                  <a:txBody>
                    <a:bodyPr/>
                    <a:lstStyle/>
                    <a:p>
                      <a:pPr algn="l" fontAlgn="ctr"/>
                      <a:r>
                        <a:rPr lang="en-US" altLang="zh-CN" sz="1800" b="1" u="none" strike="noStrike" dirty="0">
                          <a:effectLst/>
                          <a:latin typeface="微软雅黑" panose="020B0503020204020204" pitchFamily="34" charset="-122"/>
                          <a:ea typeface="微软雅黑" panose="020B0503020204020204" pitchFamily="34" charset="-122"/>
                        </a:rPr>
                        <a:t>       2018 </a:t>
                      </a:r>
                      <a:r>
                        <a:rPr lang="zh-CN" altLang="en-US" sz="1800" b="1" u="none" strike="noStrike" dirty="0">
                          <a:effectLst/>
                          <a:latin typeface="微软雅黑" panose="020B0503020204020204" pitchFamily="34" charset="-122"/>
                          <a:ea typeface="微软雅黑" panose="020B0503020204020204" pitchFamily="34" charset="-122"/>
                        </a:rPr>
                        <a:t>年度</a:t>
                      </a:r>
                      <a:endParaRPr lang="zh-CN" altLang="en-US" sz="1800" b="1" i="0" u="none" strike="noStrike" dirty="0">
                        <a:solidFill>
                          <a:srgbClr val="FFFFFF"/>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solidFill>
                  </a:tcPr>
                </a:tc>
                <a:tc>
                  <a:txBody>
                    <a:bodyPr/>
                    <a:lstStyle/>
                    <a:p>
                      <a:pPr algn="ctr" fontAlgn="ctr"/>
                      <a:r>
                        <a:rPr lang="zh-CN" altLang="en-US" sz="1800" b="1" u="none" strike="noStrike" dirty="0">
                          <a:effectLst/>
                          <a:latin typeface="微软雅黑" panose="020B0503020204020204" pitchFamily="34" charset="-122"/>
                          <a:ea typeface="微软雅黑" panose="020B0503020204020204" pitchFamily="34" charset="-122"/>
                        </a:rPr>
                        <a:t>总酒店数</a:t>
                      </a:r>
                      <a:endParaRPr lang="zh-CN" altLang="en-US" sz="1800" b="1" i="0" u="none" strike="noStrike" dirty="0">
                        <a:solidFill>
                          <a:srgbClr val="FFFFFF"/>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solidFill>
                  </a:tcPr>
                </a:tc>
                <a:tc>
                  <a:txBody>
                    <a:bodyPr/>
                    <a:lstStyle/>
                    <a:p>
                      <a:pPr algn="ctr" fontAlgn="ctr"/>
                      <a:r>
                        <a:rPr lang="zh-CN" altLang="en-US" sz="1800" b="1" u="none" strike="noStrike" dirty="0">
                          <a:effectLst/>
                          <a:latin typeface="微软雅黑" panose="020B0503020204020204" pitchFamily="34" charset="-122"/>
                          <a:ea typeface="微软雅黑" panose="020B0503020204020204" pitchFamily="34" charset="-122"/>
                        </a:rPr>
                        <a:t>直营店数（</a:t>
                      </a:r>
                      <a:r>
                        <a:rPr lang="en-US" altLang="zh-CN" sz="1800" b="1" u="none" strike="noStrike" dirty="0">
                          <a:effectLst/>
                          <a:latin typeface="微软雅黑" panose="020B0503020204020204" pitchFamily="34" charset="-122"/>
                          <a:ea typeface="微软雅黑" panose="020B0503020204020204" pitchFamily="34" charset="-122"/>
                        </a:rPr>
                        <a:t>L&amp;O</a:t>
                      </a:r>
                      <a:r>
                        <a:rPr lang="zh-CN" altLang="en-US" sz="1800" b="1" u="none" strike="noStrike" dirty="0">
                          <a:effectLst/>
                          <a:latin typeface="微软雅黑" panose="020B0503020204020204" pitchFamily="34" charset="-122"/>
                          <a:ea typeface="微软雅黑" panose="020B0503020204020204" pitchFamily="34" charset="-122"/>
                        </a:rPr>
                        <a:t>）</a:t>
                      </a:r>
                      <a:endParaRPr lang="zh-CN" altLang="en-US" sz="1800" b="1" i="0" u="none" strike="noStrike" dirty="0">
                        <a:solidFill>
                          <a:srgbClr val="FFFFFF"/>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solidFill>
                  </a:tcPr>
                </a:tc>
                <a:tc>
                  <a:txBody>
                    <a:bodyPr/>
                    <a:lstStyle/>
                    <a:p>
                      <a:pPr algn="ctr" fontAlgn="ctr"/>
                      <a:r>
                        <a:rPr lang="zh-CN" altLang="en-US" sz="1800" b="1" u="none" strike="noStrike" dirty="0">
                          <a:effectLst/>
                          <a:latin typeface="微软雅黑" panose="020B0503020204020204" pitchFamily="34" charset="-122"/>
                          <a:ea typeface="微软雅黑" panose="020B0503020204020204" pitchFamily="34" charset="-122"/>
                        </a:rPr>
                        <a:t>直营店比例</a:t>
                      </a:r>
                      <a:endParaRPr lang="zh-CN" altLang="en-US" sz="1800" b="1" i="0" u="none" strike="noStrike" dirty="0">
                        <a:solidFill>
                          <a:srgbClr val="FFFFFF"/>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solidFill>
                  </a:tcPr>
                </a:tc>
                <a:tc>
                  <a:txBody>
                    <a:bodyPr/>
                    <a:lstStyle/>
                    <a:p>
                      <a:pPr algn="ctr" fontAlgn="ctr"/>
                      <a:r>
                        <a:rPr lang="zh-CN" altLang="en-US" sz="1800" b="1" u="none" strike="noStrike" dirty="0">
                          <a:effectLst/>
                          <a:latin typeface="微软雅黑" panose="020B0503020204020204" pitchFamily="34" charset="-122"/>
                          <a:ea typeface="微软雅黑" panose="020B0503020204020204" pitchFamily="34" charset="-122"/>
                        </a:rPr>
                        <a:t>加盟店数</a:t>
                      </a:r>
                      <a:r>
                        <a:rPr lang="en-US" altLang="zh-CN" sz="1800" b="1" u="none" strike="noStrike" dirty="0">
                          <a:effectLst/>
                          <a:latin typeface="微软雅黑" panose="020B0503020204020204" pitchFamily="34" charset="-122"/>
                          <a:ea typeface="微软雅黑" panose="020B0503020204020204" pitchFamily="34" charset="-122"/>
                        </a:rPr>
                        <a:t>(</a:t>
                      </a:r>
                      <a:r>
                        <a:rPr lang="en-US" sz="1800" b="1" u="none" strike="noStrike" dirty="0">
                          <a:effectLst/>
                          <a:latin typeface="微软雅黑" panose="020B0503020204020204" pitchFamily="34" charset="-122"/>
                          <a:ea typeface="微软雅黑" panose="020B0503020204020204" pitchFamily="34" charset="-122"/>
                        </a:rPr>
                        <a:t>F&amp;M)</a:t>
                      </a:r>
                      <a:endParaRPr lang="en-US" sz="1800" b="1" i="0" u="none" strike="noStrike" dirty="0">
                        <a:solidFill>
                          <a:srgbClr val="FFFFFF"/>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solidFill>
                  </a:tcPr>
                </a:tc>
                <a:tc>
                  <a:txBody>
                    <a:bodyPr/>
                    <a:lstStyle/>
                    <a:p>
                      <a:pPr algn="ctr" fontAlgn="ctr"/>
                      <a:r>
                        <a:rPr lang="zh-CN" altLang="en-US" sz="1800" b="1" u="none" strike="noStrike" dirty="0">
                          <a:effectLst/>
                          <a:latin typeface="微软雅黑" panose="020B0503020204020204" pitchFamily="34" charset="-122"/>
                          <a:ea typeface="微软雅黑" panose="020B0503020204020204" pitchFamily="34" charset="-122"/>
                        </a:rPr>
                        <a:t>加盟店比例</a:t>
                      </a:r>
                      <a:endParaRPr lang="zh-CN" altLang="en-US" sz="1800" b="1" i="0" u="none" strike="noStrike" dirty="0">
                        <a:solidFill>
                          <a:srgbClr val="FFFFFF"/>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solidFill>
                  </a:tcPr>
                </a:tc>
                <a:tc>
                  <a:txBody>
                    <a:bodyPr/>
                    <a:lstStyle/>
                    <a:p>
                      <a:pPr algn="ctr" fontAlgn="ctr"/>
                      <a:r>
                        <a:rPr lang="zh-CN" altLang="en-US" sz="1800" b="1" u="none" strike="noStrike" dirty="0">
                          <a:effectLst/>
                          <a:latin typeface="微软雅黑" panose="020B0503020204020204" pitchFamily="34" charset="-122"/>
                          <a:ea typeface="微软雅黑" panose="020B0503020204020204" pitchFamily="34" charset="-122"/>
                        </a:rPr>
                        <a:t>会员数</a:t>
                      </a:r>
                      <a:endParaRPr lang="zh-CN" altLang="en-US" sz="1800" b="1" i="0" u="none" strike="noStrike" dirty="0">
                        <a:solidFill>
                          <a:srgbClr val="FFFFFF"/>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solidFill>
                  </a:tcPr>
                </a:tc>
                <a:tc>
                  <a:txBody>
                    <a:bodyPr/>
                    <a:lstStyle/>
                    <a:p>
                      <a:pPr algn="ctr" fontAlgn="ctr"/>
                      <a:r>
                        <a:rPr lang="zh-CN" altLang="en-US" sz="1800" b="1" u="none" strike="noStrike" dirty="0">
                          <a:effectLst/>
                          <a:latin typeface="微软雅黑" panose="020B0503020204020204" pitchFamily="34" charset="-122"/>
                          <a:ea typeface="微软雅黑" panose="020B0503020204020204" pitchFamily="34" charset="-122"/>
                        </a:rPr>
                        <a:t>直销比例</a:t>
                      </a:r>
                      <a:endParaRPr lang="zh-CN" altLang="en-US" sz="1800" b="1" i="0" u="none" strike="noStrike" dirty="0">
                        <a:solidFill>
                          <a:srgbClr val="FFFFFF"/>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solidFill>
                  </a:tcPr>
                </a:tc>
                <a:extLst>
                  <a:ext uri="{0D108BD9-81ED-4DB2-BD59-A6C34878D82A}">
                    <a16:rowId xmlns:a16="http://schemas.microsoft.com/office/drawing/2014/main" val="1506573024"/>
                  </a:ext>
                </a:extLst>
              </a:tr>
              <a:tr h="539934">
                <a:tc>
                  <a:txBody>
                    <a:bodyPr/>
                    <a:lstStyle/>
                    <a:p>
                      <a:pPr algn="ctr" fontAlgn="ctr"/>
                      <a:r>
                        <a:rPr lang="zh-CN" altLang="en-US" sz="1800" b="1" u="none" strike="noStrike">
                          <a:effectLst/>
                          <a:latin typeface="微软雅黑" panose="020B0503020204020204" pitchFamily="34" charset="-122"/>
                          <a:ea typeface="微软雅黑" panose="020B0503020204020204" pitchFamily="34" charset="-122"/>
                        </a:rPr>
                        <a:t>锦江</a:t>
                      </a:r>
                      <a:endParaRPr lang="zh-CN" altLang="en-US" sz="1800" b="1"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solidFill>
                  </a:tcPr>
                </a:tc>
                <a:tc>
                  <a:txBody>
                    <a:bodyPr/>
                    <a:lstStyle/>
                    <a:p>
                      <a:pPr algn="r" fontAlgn="ctr"/>
                      <a:r>
                        <a:rPr lang="zh-CN" altLang="en-US" sz="1800" u="none" strike="noStrike" dirty="0">
                          <a:effectLst/>
                          <a:latin typeface="Arial" panose="020B0604020202020204" pitchFamily="34" charset="0"/>
                          <a:ea typeface="微软雅黑" panose="020B0503020204020204" pitchFamily="34" charset="-122"/>
                          <a:cs typeface="Arial" panose="020B0604020202020204" pitchFamily="34" charset="0"/>
                        </a:rPr>
                        <a:t>         </a:t>
                      </a:r>
                      <a:r>
                        <a:rPr lang="en-US" altLang="zh-CN" sz="1800" u="none" strike="noStrike" dirty="0">
                          <a:effectLst/>
                          <a:latin typeface="Arial" panose="020B0604020202020204" pitchFamily="34" charset="0"/>
                          <a:ea typeface="微软雅黑" panose="020B0503020204020204" pitchFamily="34" charset="-122"/>
                          <a:cs typeface="Arial" panose="020B0604020202020204" pitchFamily="34" charset="0"/>
                        </a:rPr>
                        <a:t>7,443 </a:t>
                      </a:r>
                      <a:endParaRPr lang="en-US" altLang="zh-CN"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zh-CN" altLang="en-US" sz="1800" u="none" strike="noStrike">
                          <a:effectLst/>
                          <a:latin typeface="Arial" panose="020B0604020202020204" pitchFamily="34" charset="0"/>
                          <a:ea typeface="微软雅黑" panose="020B0503020204020204" pitchFamily="34" charset="-122"/>
                          <a:cs typeface="Arial" panose="020B0604020202020204" pitchFamily="34" charset="0"/>
                        </a:rPr>
                        <a:t>           </a:t>
                      </a:r>
                      <a:r>
                        <a:rPr lang="en-US" altLang="zh-CN" sz="1800" u="none" strike="noStrike">
                          <a:effectLst/>
                          <a:latin typeface="Arial" panose="020B0604020202020204" pitchFamily="34" charset="0"/>
                          <a:ea typeface="微软雅黑" panose="020B0503020204020204" pitchFamily="34" charset="-122"/>
                          <a:cs typeface="Arial" panose="020B0604020202020204" pitchFamily="34" charset="0"/>
                        </a:rPr>
                        <a:t>1,012 </a:t>
                      </a:r>
                      <a:endParaRPr lang="en-US" altLang="zh-CN" sz="18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1800" u="none" strike="noStrike">
                          <a:effectLst/>
                          <a:latin typeface="Arial" panose="020B0604020202020204" pitchFamily="34" charset="0"/>
                          <a:ea typeface="微软雅黑" panose="020B0503020204020204" pitchFamily="34" charset="-122"/>
                          <a:cs typeface="Arial" panose="020B0604020202020204" pitchFamily="34" charset="0"/>
                        </a:rPr>
                        <a:t>13.6%</a:t>
                      </a:r>
                      <a:endParaRPr lang="en-US" altLang="zh-CN" sz="18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zh-CN" altLang="en-US" sz="1800" u="none" strike="noStrike" dirty="0">
                          <a:effectLst/>
                          <a:latin typeface="Arial" panose="020B0604020202020204" pitchFamily="34" charset="0"/>
                          <a:ea typeface="微软雅黑" panose="020B0503020204020204" pitchFamily="34" charset="-122"/>
                          <a:cs typeface="Arial" panose="020B0604020202020204" pitchFamily="34" charset="0"/>
                        </a:rPr>
                        <a:t>          </a:t>
                      </a:r>
                      <a:r>
                        <a:rPr lang="en-US" altLang="zh-CN" sz="1800" u="none" strike="noStrike" dirty="0">
                          <a:effectLst/>
                          <a:latin typeface="Arial" panose="020B0604020202020204" pitchFamily="34" charset="0"/>
                          <a:ea typeface="微软雅黑" panose="020B0503020204020204" pitchFamily="34" charset="-122"/>
                          <a:cs typeface="Arial" panose="020B0604020202020204" pitchFamily="34" charset="0"/>
                        </a:rPr>
                        <a:t>6,431 </a:t>
                      </a:r>
                      <a:endParaRPr lang="en-US" altLang="zh-CN"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1800" u="none" strike="noStrike">
                          <a:effectLst/>
                          <a:latin typeface="Arial" panose="020B0604020202020204" pitchFamily="34" charset="0"/>
                          <a:ea typeface="微软雅黑" panose="020B0503020204020204" pitchFamily="34" charset="-122"/>
                          <a:cs typeface="Arial" panose="020B0604020202020204" pitchFamily="34" charset="0"/>
                        </a:rPr>
                        <a:t>86.4%</a:t>
                      </a:r>
                      <a:endParaRPr lang="en-US" altLang="zh-CN" sz="18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1800" b="1" i="0" u="none" strike="noStrike" dirty="0">
                          <a:effectLst/>
                          <a:latin typeface="Arial" panose="020B0604020202020204" pitchFamily="34" charset="0"/>
                          <a:ea typeface="微软雅黑" panose="020B0503020204020204" pitchFamily="34" charset="-122"/>
                          <a:cs typeface="Arial" panose="020B0604020202020204" pitchFamily="34" charset="0"/>
                        </a:rPr>
                        <a:t>1.48</a:t>
                      </a:r>
                      <a:r>
                        <a:rPr lang="zh-CN" altLang="en-US" sz="1800" b="1" i="0" u="none" strike="noStrike" dirty="0">
                          <a:effectLst/>
                          <a:latin typeface="Arial" panose="020B0604020202020204" pitchFamily="34" charset="0"/>
                          <a:ea typeface="微软雅黑" panose="020B0503020204020204" pitchFamily="34" charset="-122"/>
                          <a:cs typeface="Arial" panose="020B0604020202020204" pitchFamily="34" charset="0"/>
                        </a:rPr>
                        <a:t>亿</a:t>
                      </a:r>
                      <a:endParaRPr lang="zh-CN" altLang="en-US" sz="18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4000" b="1" u="none" strike="noStrike" dirty="0">
                          <a:solidFill>
                            <a:srgbClr val="FF0000"/>
                          </a:solidFill>
                          <a:effectLst/>
                          <a:highlight>
                            <a:srgbClr val="00FFFF"/>
                          </a:highlight>
                          <a:latin typeface="Arial" panose="020B0604020202020204" pitchFamily="34" charset="0"/>
                          <a:ea typeface="微软雅黑" panose="020B0503020204020204" pitchFamily="34" charset="-122"/>
                          <a:cs typeface="Arial" panose="020B0604020202020204" pitchFamily="34" charset="0"/>
                        </a:rPr>
                        <a:t>85%</a:t>
                      </a:r>
                      <a:endParaRPr lang="en-US" altLang="zh-CN" sz="4000" b="1" i="0" u="none" strike="noStrike" dirty="0">
                        <a:solidFill>
                          <a:srgbClr val="FF0000"/>
                        </a:solidFill>
                        <a:effectLst/>
                        <a:highlight>
                          <a:srgbClr val="00FFFF"/>
                        </a:highligh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extLst>
                  <a:ext uri="{0D108BD9-81ED-4DB2-BD59-A6C34878D82A}">
                    <a16:rowId xmlns:a16="http://schemas.microsoft.com/office/drawing/2014/main" val="2469108633"/>
                  </a:ext>
                </a:extLst>
              </a:tr>
              <a:tr h="539934">
                <a:tc>
                  <a:txBody>
                    <a:bodyPr/>
                    <a:lstStyle/>
                    <a:p>
                      <a:pPr algn="ctr" fontAlgn="ctr"/>
                      <a:r>
                        <a:rPr lang="zh-CN" altLang="en-US" sz="1800" b="1" u="none" strike="noStrike">
                          <a:effectLst/>
                          <a:latin typeface="微软雅黑" panose="020B0503020204020204" pitchFamily="34" charset="-122"/>
                          <a:ea typeface="微软雅黑" panose="020B0503020204020204" pitchFamily="34" charset="-122"/>
                        </a:rPr>
                        <a:t>华住</a:t>
                      </a:r>
                      <a:endParaRPr lang="zh-CN" altLang="en-US" sz="1800" b="1"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solidFill>
                  </a:tcPr>
                </a:tc>
                <a:tc>
                  <a:txBody>
                    <a:bodyPr/>
                    <a:lstStyle/>
                    <a:p>
                      <a:pPr algn="r" fontAlgn="ctr"/>
                      <a:r>
                        <a:rPr lang="zh-CN" altLang="en-US" sz="1800" u="none" strike="noStrike" dirty="0">
                          <a:effectLst/>
                          <a:latin typeface="Arial" panose="020B0604020202020204" pitchFamily="34" charset="0"/>
                          <a:ea typeface="微软雅黑" panose="020B0503020204020204" pitchFamily="34" charset="-122"/>
                          <a:cs typeface="Arial" panose="020B0604020202020204" pitchFamily="34" charset="0"/>
                        </a:rPr>
                        <a:t>         </a:t>
                      </a:r>
                      <a:r>
                        <a:rPr lang="en-US" altLang="zh-CN" sz="1800" u="none" strike="noStrike" dirty="0">
                          <a:effectLst/>
                          <a:latin typeface="Arial" panose="020B0604020202020204" pitchFamily="34" charset="0"/>
                          <a:ea typeface="微软雅黑" panose="020B0503020204020204" pitchFamily="34" charset="-122"/>
                          <a:cs typeface="Arial" panose="020B0604020202020204" pitchFamily="34" charset="0"/>
                        </a:rPr>
                        <a:t>4,230 </a:t>
                      </a:r>
                      <a:endParaRPr lang="en-US" altLang="zh-CN"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zh-CN" altLang="en-US" sz="1800" u="none" strike="noStrike" dirty="0">
                          <a:effectLst/>
                          <a:latin typeface="Arial" panose="020B0604020202020204" pitchFamily="34" charset="0"/>
                          <a:ea typeface="微软雅黑" panose="020B0503020204020204" pitchFamily="34" charset="-122"/>
                          <a:cs typeface="Arial" panose="020B0604020202020204" pitchFamily="34" charset="0"/>
                        </a:rPr>
                        <a:t>             </a:t>
                      </a:r>
                      <a:r>
                        <a:rPr lang="en-US" altLang="zh-CN" sz="1800" u="none" strike="noStrike" dirty="0">
                          <a:effectLst/>
                          <a:latin typeface="Arial" panose="020B0604020202020204" pitchFamily="34" charset="0"/>
                          <a:ea typeface="微软雅黑" panose="020B0503020204020204" pitchFamily="34" charset="-122"/>
                          <a:cs typeface="Arial" panose="020B0604020202020204" pitchFamily="34" charset="0"/>
                        </a:rPr>
                        <a:t>669 </a:t>
                      </a:r>
                      <a:endParaRPr lang="en-US" altLang="zh-CN"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1800" u="none" strike="noStrike" dirty="0">
                          <a:effectLst/>
                          <a:latin typeface="Arial" panose="020B0604020202020204" pitchFamily="34" charset="0"/>
                          <a:ea typeface="微软雅黑" panose="020B0503020204020204" pitchFamily="34" charset="-122"/>
                          <a:cs typeface="Arial" panose="020B0604020202020204" pitchFamily="34" charset="0"/>
                        </a:rPr>
                        <a:t>15.8%</a:t>
                      </a:r>
                      <a:endParaRPr lang="en-US" altLang="zh-CN"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zh-CN" altLang="en-US" sz="1800" u="none" strike="noStrike" dirty="0">
                          <a:effectLst/>
                          <a:latin typeface="Arial" panose="020B0604020202020204" pitchFamily="34" charset="0"/>
                          <a:ea typeface="微软雅黑" panose="020B0503020204020204" pitchFamily="34" charset="-122"/>
                          <a:cs typeface="Arial" panose="020B0604020202020204" pitchFamily="34" charset="0"/>
                        </a:rPr>
                        <a:t>          </a:t>
                      </a:r>
                      <a:r>
                        <a:rPr lang="en-US" altLang="zh-CN" sz="1800" u="none" strike="noStrike" dirty="0">
                          <a:effectLst/>
                          <a:latin typeface="Arial" panose="020B0604020202020204" pitchFamily="34" charset="0"/>
                          <a:ea typeface="微软雅黑" panose="020B0503020204020204" pitchFamily="34" charset="-122"/>
                          <a:cs typeface="Arial" panose="020B0604020202020204" pitchFamily="34" charset="0"/>
                        </a:rPr>
                        <a:t>3,561 </a:t>
                      </a:r>
                      <a:endParaRPr lang="en-US" altLang="zh-CN"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1800" u="none" strike="noStrike">
                          <a:effectLst/>
                          <a:latin typeface="Arial" panose="020B0604020202020204" pitchFamily="34" charset="0"/>
                          <a:ea typeface="微软雅黑" panose="020B0503020204020204" pitchFamily="34" charset="-122"/>
                          <a:cs typeface="Arial" panose="020B0604020202020204" pitchFamily="34" charset="0"/>
                        </a:rPr>
                        <a:t>84.2%</a:t>
                      </a:r>
                      <a:endParaRPr lang="en-US" altLang="zh-CN" sz="18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1800" b="1" i="0" u="none" strike="noStrike" dirty="0">
                          <a:effectLst/>
                          <a:latin typeface="Arial" panose="020B0604020202020204" pitchFamily="34" charset="0"/>
                          <a:ea typeface="微软雅黑" panose="020B0503020204020204" pitchFamily="34" charset="-122"/>
                          <a:cs typeface="Arial" panose="020B0604020202020204" pitchFamily="34" charset="0"/>
                        </a:rPr>
                        <a:t>1.22</a:t>
                      </a:r>
                      <a:r>
                        <a:rPr lang="zh-CN" altLang="en-US" sz="1800" b="1" i="0" u="none" strike="noStrike" dirty="0">
                          <a:effectLst/>
                          <a:latin typeface="Arial" panose="020B0604020202020204" pitchFamily="34" charset="0"/>
                          <a:ea typeface="微软雅黑" panose="020B0503020204020204" pitchFamily="34" charset="-122"/>
                          <a:cs typeface="Arial" panose="020B0604020202020204" pitchFamily="34" charset="0"/>
                        </a:rPr>
                        <a:t>亿</a:t>
                      </a:r>
                      <a:endParaRPr lang="zh-CN" altLang="en-US" sz="18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4000" b="1" u="none" strike="noStrike" dirty="0">
                          <a:solidFill>
                            <a:srgbClr val="FF0000"/>
                          </a:solidFill>
                          <a:effectLst/>
                          <a:highlight>
                            <a:srgbClr val="00FFFF"/>
                          </a:highlight>
                          <a:latin typeface="Arial" panose="020B0604020202020204" pitchFamily="34" charset="0"/>
                          <a:ea typeface="微软雅黑" panose="020B0503020204020204" pitchFamily="34" charset="-122"/>
                          <a:cs typeface="Arial" panose="020B0604020202020204" pitchFamily="34" charset="0"/>
                        </a:rPr>
                        <a:t>86%</a:t>
                      </a:r>
                      <a:endParaRPr lang="en-US" altLang="zh-CN" sz="4000" b="1" i="0" u="none" strike="noStrike" dirty="0">
                        <a:solidFill>
                          <a:srgbClr val="FF0000"/>
                        </a:solidFill>
                        <a:effectLst/>
                        <a:highlight>
                          <a:srgbClr val="00FFFF"/>
                        </a:highligh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extLst>
                  <a:ext uri="{0D108BD9-81ED-4DB2-BD59-A6C34878D82A}">
                    <a16:rowId xmlns:a16="http://schemas.microsoft.com/office/drawing/2014/main" val="3822157068"/>
                  </a:ext>
                </a:extLst>
              </a:tr>
              <a:tr h="539934">
                <a:tc>
                  <a:txBody>
                    <a:bodyPr/>
                    <a:lstStyle/>
                    <a:p>
                      <a:pPr algn="ctr" fontAlgn="ctr"/>
                      <a:r>
                        <a:rPr lang="zh-CN" altLang="en-US" sz="1800" b="1" u="none" strike="noStrike">
                          <a:effectLst/>
                          <a:latin typeface="微软雅黑" panose="020B0503020204020204" pitchFamily="34" charset="-122"/>
                          <a:ea typeface="微软雅黑" panose="020B0503020204020204" pitchFamily="34" charset="-122"/>
                        </a:rPr>
                        <a:t>首旅如家</a:t>
                      </a:r>
                      <a:endParaRPr lang="zh-CN" altLang="en-US" sz="1800" b="1"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solidFill>
                  </a:tcPr>
                </a:tc>
                <a:tc>
                  <a:txBody>
                    <a:bodyPr/>
                    <a:lstStyle/>
                    <a:p>
                      <a:pPr algn="r" fontAlgn="ctr"/>
                      <a:r>
                        <a:rPr lang="zh-CN" altLang="en-US" sz="1800" u="none" strike="noStrike">
                          <a:effectLst/>
                          <a:latin typeface="Arial" panose="020B0604020202020204" pitchFamily="34" charset="0"/>
                          <a:ea typeface="微软雅黑" panose="020B0503020204020204" pitchFamily="34" charset="-122"/>
                          <a:cs typeface="Arial" panose="020B0604020202020204" pitchFamily="34" charset="0"/>
                        </a:rPr>
                        <a:t>         </a:t>
                      </a:r>
                      <a:r>
                        <a:rPr lang="en-US" altLang="zh-CN" sz="1800" u="none" strike="noStrike">
                          <a:effectLst/>
                          <a:latin typeface="Arial" panose="020B0604020202020204" pitchFamily="34" charset="0"/>
                          <a:ea typeface="微软雅黑" panose="020B0503020204020204" pitchFamily="34" charset="-122"/>
                          <a:cs typeface="Arial" panose="020B0604020202020204" pitchFamily="34" charset="0"/>
                        </a:rPr>
                        <a:t>4,049 </a:t>
                      </a:r>
                      <a:endParaRPr lang="en-US" altLang="zh-CN" sz="18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zh-CN" altLang="en-US" sz="1800" u="none" strike="noStrike" dirty="0">
                          <a:effectLst/>
                          <a:latin typeface="Arial" panose="020B0604020202020204" pitchFamily="34" charset="0"/>
                          <a:ea typeface="微软雅黑" panose="020B0503020204020204" pitchFamily="34" charset="-122"/>
                          <a:cs typeface="Arial" panose="020B0604020202020204" pitchFamily="34" charset="0"/>
                        </a:rPr>
                        <a:t>             </a:t>
                      </a:r>
                      <a:r>
                        <a:rPr lang="en-US" altLang="zh-CN" sz="1800" u="none" strike="noStrike" dirty="0">
                          <a:effectLst/>
                          <a:latin typeface="Arial" panose="020B0604020202020204" pitchFamily="34" charset="0"/>
                          <a:ea typeface="微软雅黑" panose="020B0503020204020204" pitchFamily="34" charset="-122"/>
                          <a:cs typeface="Arial" panose="020B0604020202020204" pitchFamily="34" charset="0"/>
                        </a:rPr>
                        <a:t>925 </a:t>
                      </a:r>
                      <a:endParaRPr lang="en-US" altLang="zh-CN"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1800" u="none" strike="noStrike" dirty="0">
                          <a:effectLst/>
                          <a:latin typeface="Arial" panose="020B0604020202020204" pitchFamily="34" charset="0"/>
                          <a:ea typeface="微软雅黑" panose="020B0503020204020204" pitchFamily="34" charset="-122"/>
                          <a:cs typeface="Arial" panose="020B0604020202020204" pitchFamily="34" charset="0"/>
                        </a:rPr>
                        <a:t>22.8%</a:t>
                      </a:r>
                      <a:endParaRPr lang="en-US" altLang="zh-CN"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zh-CN" altLang="en-US" sz="1800" u="none" strike="noStrike" dirty="0">
                          <a:effectLst/>
                          <a:latin typeface="Arial" panose="020B0604020202020204" pitchFamily="34" charset="0"/>
                          <a:ea typeface="微软雅黑" panose="020B0503020204020204" pitchFamily="34" charset="-122"/>
                          <a:cs typeface="Arial" panose="020B0604020202020204" pitchFamily="34" charset="0"/>
                        </a:rPr>
                        <a:t>          </a:t>
                      </a:r>
                      <a:r>
                        <a:rPr lang="en-US" altLang="zh-CN" sz="1800" u="none" strike="noStrike" dirty="0">
                          <a:effectLst/>
                          <a:latin typeface="Arial" panose="020B0604020202020204" pitchFamily="34" charset="0"/>
                          <a:ea typeface="微软雅黑" panose="020B0503020204020204" pitchFamily="34" charset="-122"/>
                          <a:cs typeface="Arial" panose="020B0604020202020204" pitchFamily="34" charset="0"/>
                        </a:rPr>
                        <a:t>3,124 </a:t>
                      </a:r>
                      <a:endParaRPr lang="en-US" altLang="zh-CN"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1800" u="none" strike="noStrike" dirty="0">
                          <a:effectLst/>
                          <a:latin typeface="Arial" panose="020B0604020202020204" pitchFamily="34" charset="0"/>
                          <a:ea typeface="微软雅黑" panose="020B0503020204020204" pitchFamily="34" charset="-122"/>
                          <a:cs typeface="Arial" panose="020B0604020202020204" pitchFamily="34" charset="0"/>
                        </a:rPr>
                        <a:t>77.2%</a:t>
                      </a:r>
                      <a:endParaRPr lang="en-US" altLang="zh-CN"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1800" b="1" i="0" u="none" strike="noStrike" dirty="0">
                          <a:effectLst/>
                          <a:latin typeface="Arial" panose="020B0604020202020204" pitchFamily="34" charset="0"/>
                          <a:ea typeface="微软雅黑" panose="020B0503020204020204" pitchFamily="34" charset="-122"/>
                          <a:cs typeface="Arial" panose="020B0604020202020204" pitchFamily="34" charset="0"/>
                        </a:rPr>
                        <a:t>1.1</a:t>
                      </a:r>
                      <a:r>
                        <a:rPr lang="zh-CN" altLang="en-US" sz="1800" b="1" i="0" u="none" strike="noStrike" dirty="0">
                          <a:effectLst/>
                          <a:latin typeface="Arial" panose="020B0604020202020204" pitchFamily="34" charset="0"/>
                          <a:ea typeface="微软雅黑" panose="020B0503020204020204" pitchFamily="34" charset="-122"/>
                          <a:cs typeface="Arial" panose="020B0604020202020204" pitchFamily="34" charset="0"/>
                        </a:rPr>
                        <a:t>亿</a:t>
                      </a:r>
                      <a:endParaRPr lang="zh-CN" altLang="en-US" sz="18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4000" b="1" u="none" strike="noStrike" dirty="0">
                          <a:solidFill>
                            <a:srgbClr val="FF0000"/>
                          </a:solidFill>
                          <a:effectLst/>
                          <a:highlight>
                            <a:srgbClr val="00FFFF"/>
                          </a:highlight>
                          <a:latin typeface="Arial" panose="020B0604020202020204" pitchFamily="34" charset="0"/>
                          <a:ea typeface="微软雅黑" panose="020B0503020204020204" pitchFamily="34" charset="-122"/>
                          <a:cs typeface="Arial" panose="020B0604020202020204" pitchFamily="34" charset="0"/>
                        </a:rPr>
                        <a:t>80%</a:t>
                      </a:r>
                      <a:endParaRPr lang="en-US" altLang="zh-CN" sz="4000" b="1" i="0" u="none" strike="noStrike" dirty="0">
                        <a:solidFill>
                          <a:srgbClr val="FF0000"/>
                        </a:solidFill>
                        <a:effectLst/>
                        <a:highlight>
                          <a:srgbClr val="00FFFF"/>
                        </a:highligh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extLst>
                  <a:ext uri="{0D108BD9-81ED-4DB2-BD59-A6C34878D82A}">
                    <a16:rowId xmlns:a16="http://schemas.microsoft.com/office/drawing/2014/main" val="3552444375"/>
                  </a:ext>
                </a:extLst>
              </a:tr>
              <a:tr h="539934">
                <a:tc>
                  <a:txBody>
                    <a:bodyPr/>
                    <a:lstStyle/>
                    <a:p>
                      <a:pPr algn="ctr" fontAlgn="ctr"/>
                      <a:r>
                        <a:rPr lang="zh-CN" altLang="en-US" sz="1800" b="1" u="none" strike="noStrike">
                          <a:effectLst/>
                          <a:latin typeface="微软雅黑" panose="020B0503020204020204" pitchFamily="34" charset="-122"/>
                          <a:ea typeface="微软雅黑" panose="020B0503020204020204" pitchFamily="34" charset="-122"/>
                        </a:rPr>
                        <a:t>格林</a:t>
                      </a:r>
                      <a:endParaRPr lang="zh-CN" altLang="en-US" sz="1800" b="1" i="0" u="none" strike="noStrike">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solidFill>
                  </a:tcPr>
                </a:tc>
                <a:tc>
                  <a:txBody>
                    <a:bodyPr/>
                    <a:lstStyle/>
                    <a:p>
                      <a:pPr algn="r" fontAlgn="ctr"/>
                      <a:r>
                        <a:rPr lang="zh-CN" altLang="en-US" sz="1800" u="none" strike="noStrike">
                          <a:effectLst/>
                          <a:latin typeface="Arial" panose="020B0604020202020204" pitchFamily="34" charset="0"/>
                          <a:ea typeface="微软雅黑" panose="020B0503020204020204" pitchFamily="34" charset="-122"/>
                          <a:cs typeface="Arial" panose="020B0604020202020204" pitchFamily="34" charset="0"/>
                        </a:rPr>
                        <a:t>         </a:t>
                      </a:r>
                      <a:r>
                        <a:rPr lang="en-US" altLang="zh-CN" sz="1800" u="none" strike="noStrike">
                          <a:effectLst/>
                          <a:latin typeface="Arial" panose="020B0604020202020204" pitchFamily="34" charset="0"/>
                          <a:ea typeface="微软雅黑" panose="020B0503020204020204" pitchFamily="34" charset="-122"/>
                          <a:cs typeface="Arial" panose="020B0604020202020204" pitchFamily="34" charset="0"/>
                        </a:rPr>
                        <a:t>2,757 </a:t>
                      </a:r>
                      <a:endParaRPr lang="en-US" altLang="zh-CN" sz="18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zh-CN" altLang="en-US" sz="1800" u="none" strike="noStrike">
                          <a:effectLst/>
                          <a:latin typeface="Arial" panose="020B0604020202020204" pitchFamily="34" charset="0"/>
                          <a:ea typeface="微软雅黑" panose="020B0503020204020204" pitchFamily="34" charset="-122"/>
                          <a:cs typeface="Arial" panose="020B0604020202020204" pitchFamily="34" charset="0"/>
                        </a:rPr>
                        <a:t>               </a:t>
                      </a:r>
                      <a:r>
                        <a:rPr lang="en-US" altLang="zh-CN" sz="1800" u="none" strike="noStrike">
                          <a:effectLst/>
                          <a:latin typeface="Arial" panose="020B0604020202020204" pitchFamily="34" charset="0"/>
                          <a:ea typeface="微软雅黑" panose="020B0503020204020204" pitchFamily="34" charset="-122"/>
                          <a:cs typeface="Arial" panose="020B0604020202020204" pitchFamily="34" charset="0"/>
                        </a:rPr>
                        <a:t>29 </a:t>
                      </a:r>
                      <a:endParaRPr lang="en-US" altLang="zh-CN" sz="18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1800" u="none" strike="noStrike">
                          <a:effectLst/>
                          <a:latin typeface="Arial" panose="020B0604020202020204" pitchFamily="34" charset="0"/>
                          <a:ea typeface="微软雅黑" panose="020B0503020204020204" pitchFamily="34" charset="-122"/>
                          <a:cs typeface="Arial" panose="020B0604020202020204" pitchFamily="34" charset="0"/>
                        </a:rPr>
                        <a:t>1.1%</a:t>
                      </a:r>
                      <a:endParaRPr lang="en-US" altLang="zh-CN" sz="18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zh-CN" altLang="en-US" sz="1800" u="none" strike="noStrike" dirty="0">
                          <a:effectLst/>
                          <a:latin typeface="Arial" panose="020B0604020202020204" pitchFamily="34" charset="0"/>
                          <a:ea typeface="微软雅黑" panose="020B0503020204020204" pitchFamily="34" charset="-122"/>
                          <a:cs typeface="Arial" panose="020B0604020202020204" pitchFamily="34" charset="0"/>
                        </a:rPr>
                        <a:t>          </a:t>
                      </a:r>
                      <a:r>
                        <a:rPr lang="en-US" altLang="zh-CN" sz="1800" u="none" strike="noStrike" dirty="0">
                          <a:effectLst/>
                          <a:latin typeface="Arial" panose="020B0604020202020204" pitchFamily="34" charset="0"/>
                          <a:ea typeface="微软雅黑" panose="020B0503020204020204" pitchFamily="34" charset="-122"/>
                          <a:cs typeface="Arial" panose="020B0604020202020204" pitchFamily="34" charset="0"/>
                        </a:rPr>
                        <a:t>2,728 </a:t>
                      </a:r>
                      <a:endParaRPr lang="en-US" altLang="zh-CN"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1800" u="none" strike="noStrike" dirty="0">
                          <a:effectLst/>
                          <a:latin typeface="Arial" panose="020B0604020202020204" pitchFamily="34" charset="0"/>
                          <a:ea typeface="微软雅黑" panose="020B0503020204020204" pitchFamily="34" charset="-122"/>
                          <a:cs typeface="Arial" panose="020B0604020202020204" pitchFamily="34" charset="0"/>
                        </a:rPr>
                        <a:t>98.9%</a:t>
                      </a:r>
                      <a:endParaRPr lang="en-US" altLang="zh-CN"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1800" b="1" i="0" u="none" strike="noStrike" dirty="0">
                          <a:effectLst/>
                          <a:latin typeface="Arial" panose="020B0604020202020204" pitchFamily="34" charset="0"/>
                          <a:ea typeface="微软雅黑" panose="020B0503020204020204" pitchFamily="34" charset="-122"/>
                          <a:cs typeface="Arial" panose="020B0604020202020204" pitchFamily="34" charset="0"/>
                        </a:rPr>
                        <a:t>2900</a:t>
                      </a:r>
                      <a:r>
                        <a:rPr lang="zh-CN" altLang="en-US" sz="1800" b="1" i="0" u="none" strike="noStrike" dirty="0">
                          <a:effectLst/>
                          <a:latin typeface="Arial" panose="020B0604020202020204" pitchFamily="34" charset="0"/>
                          <a:ea typeface="微软雅黑" panose="020B0503020204020204" pitchFamily="34" charset="-122"/>
                          <a:cs typeface="Arial" panose="020B0604020202020204" pitchFamily="34" charset="0"/>
                        </a:rPr>
                        <a:t>万</a:t>
                      </a:r>
                      <a:endParaRPr lang="zh-CN" altLang="en-US" sz="18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4000" b="1" u="none" strike="noStrike" dirty="0">
                          <a:solidFill>
                            <a:srgbClr val="FF0000"/>
                          </a:solidFill>
                          <a:effectLst/>
                          <a:highlight>
                            <a:srgbClr val="00FFFF"/>
                          </a:highlight>
                          <a:latin typeface="Arial" panose="020B0604020202020204" pitchFamily="34" charset="0"/>
                          <a:ea typeface="微软雅黑" panose="020B0503020204020204" pitchFamily="34" charset="-122"/>
                          <a:cs typeface="Arial" panose="020B0604020202020204" pitchFamily="34" charset="0"/>
                        </a:rPr>
                        <a:t>94%</a:t>
                      </a:r>
                      <a:endParaRPr lang="en-US" altLang="zh-CN" sz="4000" b="1" i="0" u="none" strike="noStrike" dirty="0">
                        <a:solidFill>
                          <a:srgbClr val="FF0000"/>
                        </a:solidFill>
                        <a:effectLst/>
                        <a:highlight>
                          <a:srgbClr val="00FFFF"/>
                        </a:highligh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extLst>
                  <a:ext uri="{0D108BD9-81ED-4DB2-BD59-A6C34878D82A}">
                    <a16:rowId xmlns:a16="http://schemas.microsoft.com/office/drawing/2014/main" val="3414083222"/>
                  </a:ext>
                </a:extLst>
              </a:tr>
              <a:tr h="611447">
                <a:tc>
                  <a:txBody>
                    <a:bodyPr/>
                    <a:lstStyle/>
                    <a:p>
                      <a:pPr algn="ctr" fontAlgn="ctr"/>
                      <a:r>
                        <a:rPr lang="zh-CN" altLang="en-US" sz="1800" b="1" u="none" strike="noStrike" dirty="0">
                          <a:effectLst/>
                          <a:latin typeface="微软雅黑" panose="020B0503020204020204" pitchFamily="34" charset="-122"/>
                          <a:ea typeface="微软雅黑" panose="020B0503020204020204" pitchFamily="34" charset="-122"/>
                        </a:rPr>
                        <a:t>东呈（按</a:t>
                      </a:r>
                      <a:r>
                        <a:rPr lang="en-US" altLang="zh-CN" sz="1800" b="1" u="none" strike="noStrike" dirty="0">
                          <a:effectLst/>
                          <a:latin typeface="微软雅黑" panose="020B0503020204020204" pitchFamily="34" charset="-122"/>
                          <a:ea typeface="微软雅黑" panose="020B0503020204020204" pitchFamily="34" charset="-122"/>
                        </a:rPr>
                        <a:t>5</a:t>
                      </a:r>
                      <a:r>
                        <a:rPr lang="zh-CN" altLang="en-US" sz="1800" b="1" u="none" strike="noStrike" dirty="0">
                          <a:effectLst/>
                          <a:latin typeface="微软雅黑" panose="020B0503020204020204" pitchFamily="34" charset="-122"/>
                          <a:ea typeface="微软雅黑" panose="020B0503020204020204" pitchFamily="34" charset="-122"/>
                        </a:rPr>
                        <a:t>：</a:t>
                      </a:r>
                      <a:r>
                        <a:rPr lang="en-US" altLang="zh-CN" sz="1800" b="1" u="none" strike="noStrike" dirty="0">
                          <a:effectLst/>
                          <a:latin typeface="微软雅黑" panose="020B0503020204020204" pitchFamily="34" charset="-122"/>
                          <a:ea typeface="微软雅黑" panose="020B0503020204020204" pitchFamily="34" charset="-122"/>
                        </a:rPr>
                        <a:t>95</a:t>
                      </a:r>
                      <a:r>
                        <a:rPr lang="zh-CN" altLang="en-US" sz="1800" b="1" u="none" strike="noStrike" dirty="0">
                          <a:effectLst/>
                          <a:latin typeface="微软雅黑" panose="020B0503020204020204" pitchFamily="34" charset="-122"/>
                          <a:ea typeface="微软雅黑" panose="020B0503020204020204" pitchFamily="34" charset="-122"/>
                        </a:rPr>
                        <a:t>估）</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solidFill>
                  </a:tcPr>
                </a:tc>
                <a:tc>
                  <a:txBody>
                    <a:bodyPr/>
                    <a:lstStyle/>
                    <a:p>
                      <a:pPr algn="r" fontAlgn="ctr"/>
                      <a:r>
                        <a:rPr lang="zh-CN" altLang="en-US" sz="1800" u="none" strike="noStrike">
                          <a:effectLst/>
                          <a:latin typeface="Arial" panose="020B0604020202020204" pitchFamily="34" charset="0"/>
                          <a:ea typeface="微软雅黑" panose="020B0503020204020204" pitchFamily="34" charset="-122"/>
                          <a:cs typeface="Arial" panose="020B0604020202020204" pitchFamily="34" charset="0"/>
                        </a:rPr>
                        <a:t>         </a:t>
                      </a:r>
                      <a:r>
                        <a:rPr lang="en-US" altLang="zh-CN" sz="1800" u="none" strike="noStrike">
                          <a:effectLst/>
                          <a:latin typeface="Arial" panose="020B0604020202020204" pitchFamily="34" charset="0"/>
                          <a:ea typeface="微软雅黑" panose="020B0503020204020204" pitchFamily="34" charset="-122"/>
                          <a:cs typeface="Arial" panose="020B0604020202020204" pitchFamily="34" charset="0"/>
                        </a:rPr>
                        <a:t>2,247 </a:t>
                      </a:r>
                      <a:endParaRPr lang="en-US" altLang="zh-CN" sz="18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zh-CN" altLang="en-US" sz="1800" u="none" strike="noStrike" dirty="0">
                          <a:effectLst/>
                          <a:latin typeface="Arial" panose="020B0604020202020204" pitchFamily="34" charset="0"/>
                          <a:ea typeface="微软雅黑" panose="020B0503020204020204" pitchFamily="34" charset="-122"/>
                          <a:cs typeface="Arial" panose="020B0604020202020204" pitchFamily="34" charset="0"/>
                        </a:rPr>
                        <a:t>             </a:t>
                      </a:r>
                      <a:r>
                        <a:rPr lang="en-US" altLang="zh-CN" sz="1800" u="none" strike="noStrike" dirty="0">
                          <a:effectLst/>
                          <a:latin typeface="Arial" panose="020B0604020202020204" pitchFamily="34" charset="0"/>
                          <a:ea typeface="微软雅黑" panose="020B0503020204020204" pitchFamily="34" charset="-122"/>
                          <a:cs typeface="Arial" panose="020B0604020202020204" pitchFamily="34" charset="0"/>
                        </a:rPr>
                        <a:t>112 </a:t>
                      </a:r>
                      <a:endParaRPr lang="en-US" altLang="zh-CN"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1800" u="none" strike="noStrike">
                          <a:effectLst/>
                          <a:latin typeface="Arial" panose="020B0604020202020204" pitchFamily="34" charset="0"/>
                          <a:ea typeface="微软雅黑" panose="020B0503020204020204" pitchFamily="34" charset="-122"/>
                          <a:cs typeface="Arial" panose="020B0604020202020204" pitchFamily="34" charset="0"/>
                        </a:rPr>
                        <a:t>5.0%</a:t>
                      </a:r>
                      <a:endParaRPr lang="en-US" altLang="zh-CN" sz="18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zh-CN" altLang="en-US" sz="1800" u="none" strike="noStrike" dirty="0">
                          <a:effectLst/>
                          <a:latin typeface="Arial" panose="020B0604020202020204" pitchFamily="34" charset="0"/>
                          <a:ea typeface="微软雅黑" panose="020B0503020204020204" pitchFamily="34" charset="-122"/>
                          <a:cs typeface="Arial" panose="020B0604020202020204" pitchFamily="34" charset="0"/>
                        </a:rPr>
                        <a:t>          </a:t>
                      </a:r>
                      <a:r>
                        <a:rPr lang="en-US" altLang="zh-CN" sz="1800" u="none" strike="noStrike" dirty="0">
                          <a:effectLst/>
                          <a:latin typeface="Arial" panose="020B0604020202020204" pitchFamily="34" charset="0"/>
                          <a:ea typeface="微软雅黑" panose="020B0503020204020204" pitchFamily="34" charset="-122"/>
                          <a:cs typeface="Arial" panose="020B0604020202020204" pitchFamily="34" charset="0"/>
                        </a:rPr>
                        <a:t>2,135 </a:t>
                      </a:r>
                      <a:endParaRPr lang="en-US" altLang="zh-CN"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1800" u="none" strike="noStrike" dirty="0">
                          <a:effectLst/>
                          <a:latin typeface="Arial" panose="020B0604020202020204" pitchFamily="34" charset="0"/>
                          <a:ea typeface="微软雅黑" panose="020B0503020204020204" pitchFamily="34" charset="-122"/>
                          <a:cs typeface="Arial" panose="020B0604020202020204" pitchFamily="34" charset="0"/>
                        </a:rPr>
                        <a:t>95.0%</a:t>
                      </a:r>
                      <a:endParaRPr lang="en-US" altLang="zh-CN"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1800" b="1" i="0" u="none" strike="noStrike" dirty="0">
                          <a:effectLst/>
                          <a:latin typeface="Arial" panose="020B0604020202020204" pitchFamily="34" charset="0"/>
                          <a:ea typeface="微软雅黑" panose="020B0503020204020204" pitchFamily="34" charset="-122"/>
                          <a:cs typeface="Arial" panose="020B0604020202020204" pitchFamily="34" charset="0"/>
                        </a:rPr>
                        <a:t>2500</a:t>
                      </a:r>
                      <a:r>
                        <a:rPr lang="zh-CN" altLang="en-US" sz="1800" b="1" i="0" u="none" strike="noStrike" dirty="0">
                          <a:effectLst/>
                          <a:latin typeface="Arial" panose="020B0604020202020204" pitchFamily="34" charset="0"/>
                          <a:ea typeface="微软雅黑" panose="020B0503020204020204" pitchFamily="34" charset="-122"/>
                          <a:cs typeface="Arial" panose="020B0604020202020204" pitchFamily="34" charset="0"/>
                        </a:rPr>
                        <a:t>万</a:t>
                      </a:r>
                      <a:endParaRPr lang="zh-CN" altLang="en-US" sz="18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4000" b="1" u="none" strike="noStrike" dirty="0">
                          <a:solidFill>
                            <a:srgbClr val="FF0000"/>
                          </a:solidFill>
                          <a:effectLst/>
                          <a:highlight>
                            <a:srgbClr val="00FFFF"/>
                          </a:highlight>
                          <a:latin typeface="Arial" panose="020B0604020202020204" pitchFamily="34" charset="0"/>
                          <a:ea typeface="微软雅黑" panose="020B0503020204020204" pitchFamily="34" charset="-122"/>
                          <a:cs typeface="Arial" panose="020B0604020202020204" pitchFamily="34" charset="0"/>
                        </a:rPr>
                        <a:t>80%</a:t>
                      </a:r>
                      <a:endParaRPr lang="en-US" altLang="zh-CN" sz="4000" b="1" i="0" u="none" strike="noStrike" dirty="0">
                        <a:solidFill>
                          <a:srgbClr val="FF0000"/>
                        </a:solidFill>
                        <a:effectLst/>
                        <a:highlight>
                          <a:srgbClr val="00FFFF"/>
                        </a:highligh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extLst>
                  <a:ext uri="{0D108BD9-81ED-4DB2-BD59-A6C34878D82A}">
                    <a16:rowId xmlns:a16="http://schemas.microsoft.com/office/drawing/2014/main" val="2582009805"/>
                  </a:ext>
                </a:extLst>
              </a:tr>
              <a:tr h="559217">
                <a:tc>
                  <a:txBody>
                    <a:bodyPr/>
                    <a:lstStyle/>
                    <a:p>
                      <a:pPr algn="ctr" fontAlgn="ctr"/>
                      <a:r>
                        <a:rPr lang="zh-CN" altLang="en-US" sz="1800" b="1" u="none" strike="noStrike" dirty="0">
                          <a:effectLst/>
                          <a:latin typeface="微软雅黑" panose="020B0503020204020204" pitchFamily="34" charset="-122"/>
                          <a:ea typeface="微软雅黑" panose="020B0503020204020204" pitchFamily="34" charset="-122"/>
                        </a:rPr>
                        <a:t>尚美</a:t>
                      </a:r>
                      <a:endParaRPr lang="zh-CN" altLang="en-US" sz="1800" b="1" i="0" u="none" strike="noStrike" dirty="0">
                        <a:solidFill>
                          <a:srgbClr val="000000"/>
                        </a:solidFill>
                        <a:effectLst/>
                        <a:latin typeface="微软雅黑" panose="020B0503020204020204" pitchFamily="34" charset="-122"/>
                        <a:ea typeface="微软雅黑" panose="020B0503020204020204" pitchFamily="34" charset="-122"/>
                      </a:endParaRPr>
                    </a:p>
                  </a:txBody>
                  <a:tcPr marL="6350" marR="6350" marT="6350" marB="0" anchor="ctr">
                    <a:solidFill>
                      <a:schemeClr val="accent3"/>
                    </a:solidFill>
                  </a:tcPr>
                </a:tc>
                <a:tc>
                  <a:txBody>
                    <a:bodyPr/>
                    <a:lstStyle/>
                    <a:p>
                      <a:pPr algn="r" fontAlgn="ctr"/>
                      <a:r>
                        <a:rPr lang="zh-CN" altLang="en-US" sz="1800" u="none" strike="noStrike">
                          <a:effectLst/>
                          <a:latin typeface="Arial" panose="020B0604020202020204" pitchFamily="34" charset="0"/>
                          <a:ea typeface="微软雅黑" panose="020B0503020204020204" pitchFamily="34" charset="-122"/>
                          <a:cs typeface="Arial" panose="020B0604020202020204" pitchFamily="34" charset="0"/>
                        </a:rPr>
                        <a:t>         </a:t>
                      </a:r>
                      <a:r>
                        <a:rPr lang="en-US" altLang="zh-CN" sz="1800" u="none" strike="noStrike">
                          <a:effectLst/>
                          <a:latin typeface="Arial" panose="020B0604020202020204" pitchFamily="34" charset="0"/>
                          <a:ea typeface="微软雅黑" panose="020B0503020204020204" pitchFamily="34" charset="-122"/>
                          <a:cs typeface="Arial" panose="020B0604020202020204" pitchFamily="34" charset="0"/>
                        </a:rPr>
                        <a:t>2,352 </a:t>
                      </a:r>
                      <a:endParaRPr lang="en-US" altLang="zh-CN" sz="18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zh-CN" altLang="en-US" sz="1800" u="none" strike="noStrike">
                          <a:effectLst/>
                          <a:latin typeface="Arial" panose="020B0604020202020204" pitchFamily="34" charset="0"/>
                          <a:ea typeface="微软雅黑" panose="020B0503020204020204" pitchFamily="34" charset="-122"/>
                          <a:cs typeface="Arial" panose="020B0604020202020204" pitchFamily="34" charset="0"/>
                        </a:rPr>
                        <a:t>                 </a:t>
                      </a:r>
                      <a:r>
                        <a:rPr lang="en-US" altLang="zh-CN" sz="1800" u="none" strike="noStrike">
                          <a:effectLst/>
                          <a:latin typeface="Arial" panose="020B0604020202020204" pitchFamily="34" charset="0"/>
                          <a:ea typeface="微软雅黑" panose="020B0503020204020204" pitchFamily="34" charset="-122"/>
                          <a:cs typeface="Arial" panose="020B0604020202020204" pitchFamily="34" charset="0"/>
                        </a:rPr>
                        <a:t>3 </a:t>
                      </a:r>
                      <a:endParaRPr lang="en-US" altLang="zh-CN" sz="18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1800" u="none" strike="noStrike">
                          <a:effectLst/>
                          <a:latin typeface="Arial" panose="020B0604020202020204" pitchFamily="34" charset="0"/>
                          <a:ea typeface="微软雅黑" panose="020B0503020204020204" pitchFamily="34" charset="-122"/>
                          <a:cs typeface="Arial" panose="020B0604020202020204" pitchFamily="34" charset="0"/>
                        </a:rPr>
                        <a:t>0.1%</a:t>
                      </a:r>
                      <a:endParaRPr lang="en-US" altLang="zh-CN" sz="18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zh-CN" altLang="en-US" sz="1800" u="none" strike="noStrike" dirty="0">
                          <a:effectLst/>
                          <a:latin typeface="Arial" panose="020B0604020202020204" pitchFamily="34" charset="0"/>
                          <a:ea typeface="微软雅黑" panose="020B0503020204020204" pitchFamily="34" charset="-122"/>
                          <a:cs typeface="Arial" panose="020B0604020202020204" pitchFamily="34" charset="0"/>
                        </a:rPr>
                        <a:t>          </a:t>
                      </a:r>
                      <a:r>
                        <a:rPr lang="en-US" altLang="zh-CN" sz="1800" u="none" strike="noStrike" dirty="0">
                          <a:effectLst/>
                          <a:latin typeface="Arial" panose="020B0604020202020204" pitchFamily="34" charset="0"/>
                          <a:ea typeface="微软雅黑" panose="020B0503020204020204" pitchFamily="34" charset="-122"/>
                          <a:cs typeface="Arial" panose="020B0604020202020204" pitchFamily="34" charset="0"/>
                        </a:rPr>
                        <a:t>2,349 </a:t>
                      </a:r>
                      <a:endParaRPr lang="en-US" altLang="zh-CN" sz="1800" b="0"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1800" u="none" strike="noStrike">
                          <a:effectLst/>
                          <a:latin typeface="Arial" panose="020B0604020202020204" pitchFamily="34" charset="0"/>
                          <a:ea typeface="微软雅黑" panose="020B0503020204020204" pitchFamily="34" charset="-122"/>
                          <a:cs typeface="Arial" panose="020B0604020202020204" pitchFamily="34" charset="0"/>
                        </a:rPr>
                        <a:t>99.9%</a:t>
                      </a:r>
                      <a:endParaRPr lang="en-US" altLang="zh-CN" sz="1800" b="0" i="0" u="none" strike="noStrike">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1800" b="1" i="0" u="none" strike="noStrike" dirty="0">
                          <a:effectLst/>
                          <a:latin typeface="Arial" panose="020B0604020202020204" pitchFamily="34" charset="0"/>
                          <a:ea typeface="微软雅黑" panose="020B0503020204020204" pitchFamily="34" charset="-122"/>
                          <a:cs typeface="Arial" panose="020B0604020202020204" pitchFamily="34" charset="0"/>
                        </a:rPr>
                        <a:t>7000</a:t>
                      </a:r>
                      <a:r>
                        <a:rPr lang="zh-CN" altLang="en-US" sz="1800" b="1" i="0" u="none" strike="noStrike" dirty="0">
                          <a:effectLst/>
                          <a:latin typeface="Arial" panose="020B0604020202020204" pitchFamily="34" charset="0"/>
                          <a:ea typeface="微软雅黑" panose="020B0503020204020204" pitchFamily="34" charset="-122"/>
                          <a:cs typeface="Arial" panose="020B0604020202020204" pitchFamily="34" charset="0"/>
                        </a:rPr>
                        <a:t>万</a:t>
                      </a:r>
                      <a:endParaRPr lang="zh-CN" altLang="en-US" sz="1800" b="1" i="0" u="none" strike="noStrike" dirty="0">
                        <a:solidFill>
                          <a:srgbClr val="000000"/>
                        </a:solidFill>
                        <a:effectLs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tc>
                  <a:txBody>
                    <a:bodyPr/>
                    <a:lstStyle/>
                    <a:p>
                      <a:pPr algn="r" fontAlgn="ctr"/>
                      <a:r>
                        <a:rPr lang="en-US" altLang="zh-CN" sz="4000" b="1" u="none" strike="noStrike" dirty="0">
                          <a:solidFill>
                            <a:srgbClr val="FF0000"/>
                          </a:solidFill>
                          <a:effectLst/>
                          <a:highlight>
                            <a:srgbClr val="00FFFF"/>
                          </a:highlight>
                          <a:latin typeface="Arial" panose="020B0604020202020204" pitchFamily="34" charset="0"/>
                          <a:ea typeface="微软雅黑" panose="020B0503020204020204" pitchFamily="34" charset="-122"/>
                          <a:cs typeface="Arial" panose="020B0604020202020204" pitchFamily="34" charset="0"/>
                        </a:rPr>
                        <a:t>80%</a:t>
                      </a:r>
                      <a:endParaRPr lang="en-US" altLang="zh-CN" sz="4000" b="1" i="0" u="none" strike="noStrike" dirty="0">
                        <a:solidFill>
                          <a:srgbClr val="FF0000"/>
                        </a:solidFill>
                        <a:effectLst/>
                        <a:highlight>
                          <a:srgbClr val="00FFFF"/>
                        </a:highlight>
                        <a:latin typeface="Arial" panose="020B0604020202020204" pitchFamily="34" charset="0"/>
                        <a:ea typeface="微软雅黑" panose="020B0503020204020204" pitchFamily="34" charset="-122"/>
                        <a:cs typeface="Arial" panose="020B0604020202020204" pitchFamily="34" charset="0"/>
                      </a:endParaRPr>
                    </a:p>
                  </a:txBody>
                  <a:tcPr marL="6350" marR="6350" marT="6350" marB="0" anchor="ctr">
                    <a:solidFill>
                      <a:schemeClr val="accent3"/>
                    </a:solidFill>
                  </a:tcPr>
                </a:tc>
                <a:extLst>
                  <a:ext uri="{0D108BD9-81ED-4DB2-BD59-A6C34878D82A}">
                    <a16:rowId xmlns:a16="http://schemas.microsoft.com/office/drawing/2014/main" val="2457387993"/>
                  </a:ext>
                </a:extLst>
              </a:tr>
            </a:tbl>
          </a:graphicData>
        </a:graphic>
      </p:graphicFrame>
      <p:sp>
        <p:nvSpPr>
          <p:cNvPr id="3" name="矩形 2">
            <a:extLst>
              <a:ext uri="{FF2B5EF4-FFF2-40B4-BE49-F238E27FC236}">
                <a16:creationId xmlns:a16="http://schemas.microsoft.com/office/drawing/2014/main" id="{B2DDBCD0-10D3-4779-85EA-064C761575DC}"/>
              </a:ext>
            </a:extLst>
          </p:cNvPr>
          <p:cNvSpPr/>
          <p:nvPr/>
        </p:nvSpPr>
        <p:spPr>
          <a:xfrm>
            <a:off x="232093" y="221611"/>
            <a:ext cx="11727812" cy="707886"/>
          </a:xfrm>
          <a:prstGeom prst="rect">
            <a:avLst/>
          </a:prstGeom>
        </p:spPr>
        <p:txBody>
          <a:bodyPr wrap="square">
            <a:spAutoFit/>
          </a:bodyPr>
          <a:lstStyle/>
          <a:p>
            <a:r>
              <a:rPr lang="en-US" altLang="zh-CN" sz="4000" b="1" dirty="0">
                <a:latin typeface="微软雅黑" panose="020B0503020204020204" pitchFamily="34" charset="-122"/>
                <a:ea typeface="微软雅黑" panose="020B0503020204020204" pitchFamily="34" charset="-122"/>
              </a:rPr>
              <a:t>9.</a:t>
            </a:r>
            <a:r>
              <a:rPr lang="zh-CN" altLang="en-US" sz="4000" b="1" dirty="0">
                <a:latin typeface="微软雅黑" panose="020B0503020204020204" pitchFamily="34" charset="-122"/>
                <a:ea typeface="微软雅黑" panose="020B0503020204020204" pitchFamily="34" charset="-122"/>
              </a:rPr>
              <a:t> </a:t>
            </a:r>
            <a:r>
              <a:rPr lang="en-US" altLang="zh-CN" sz="4000" b="1" dirty="0">
                <a:latin typeface="微软雅黑" panose="020B0503020204020204" pitchFamily="34" charset="-122"/>
                <a:ea typeface="微软雅黑" panose="020B0503020204020204" pitchFamily="34" charset="-122"/>
              </a:rPr>
              <a:t>APP/</a:t>
            </a:r>
            <a:r>
              <a:rPr lang="zh-CN" altLang="en-US" sz="4000" b="1" dirty="0">
                <a:latin typeface="微软雅黑" panose="020B0503020204020204" pitchFamily="34" charset="-122"/>
                <a:ea typeface="微软雅黑" panose="020B0503020204020204" pitchFamily="34" charset="-122"/>
              </a:rPr>
              <a:t>小程序直销比例 和 会员贡献占比 则更重要</a:t>
            </a:r>
            <a:endParaRPr lang="en-US" altLang="zh-CN" sz="4000" b="1" dirty="0">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707BCA64-A8C1-4B63-8FA3-848ABA6C8C7E}"/>
              </a:ext>
            </a:extLst>
          </p:cNvPr>
          <p:cNvSpPr/>
          <p:nvPr/>
        </p:nvSpPr>
        <p:spPr>
          <a:xfrm>
            <a:off x="464187" y="6151850"/>
            <a:ext cx="11727812" cy="400110"/>
          </a:xfrm>
          <a:prstGeom prst="rect">
            <a:avLst/>
          </a:prstGeom>
        </p:spPr>
        <p:txBody>
          <a:bodyPr wrap="square">
            <a:spAutoFit/>
          </a:bodyPr>
          <a:lstStyle/>
          <a:p>
            <a:r>
              <a:rPr lang="zh-CN" altLang="en-US" sz="2000" dirty="0">
                <a:highlight>
                  <a:srgbClr val="00FFFF"/>
                </a:highlight>
                <a:latin typeface="微软雅黑" panose="020B0503020204020204" pitchFamily="34" charset="-122"/>
                <a:ea typeface="微软雅黑" panose="020B0503020204020204" pitchFamily="34" charset="-122"/>
              </a:rPr>
              <a:t>倡议：官方在线直销应包含</a:t>
            </a:r>
            <a:r>
              <a:rPr lang="en-US" altLang="zh-CN" sz="2000" dirty="0">
                <a:highlight>
                  <a:srgbClr val="00FFFF"/>
                </a:highlight>
                <a:latin typeface="微软雅黑" panose="020B0503020204020204" pitchFamily="34" charset="-122"/>
                <a:ea typeface="微软雅黑" panose="020B0503020204020204" pitchFamily="34" charset="-122"/>
              </a:rPr>
              <a:t>APP,</a:t>
            </a:r>
            <a:r>
              <a:rPr lang="zh-CN" altLang="en-US" sz="2000" dirty="0">
                <a:highlight>
                  <a:srgbClr val="00FFFF"/>
                </a:highlight>
                <a:latin typeface="微软雅黑" panose="020B0503020204020204" pitchFamily="34" charset="-122"/>
                <a:ea typeface="微软雅黑" panose="020B0503020204020204" pitchFamily="34" charset="-122"/>
              </a:rPr>
              <a:t>微信，网站。 是否包含飞猪以及协议客人，</a:t>
            </a:r>
            <a:r>
              <a:rPr lang="en-US" altLang="zh-CN" sz="2000" dirty="0" err="1">
                <a:highlight>
                  <a:srgbClr val="00FFFF"/>
                </a:highlight>
                <a:latin typeface="微软雅黑" panose="020B0503020204020204" pitchFamily="34" charset="-122"/>
                <a:ea typeface="微软雅黑" panose="020B0503020204020204" pitchFamily="34" charset="-122"/>
              </a:rPr>
              <a:t>Walkin</a:t>
            </a:r>
            <a:r>
              <a:rPr lang="zh-CN" altLang="en-US" sz="2000" dirty="0">
                <a:highlight>
                  <a:srgbClr val="00FFFF"/>
                </a:highlight>
                <a:latin typeface="微软雅黑" panose="020B0503020204020204" pitchFamily="34" charset="-122"/>
                <a:ea typeface="微软雅黑" panose="020B0503020204020204" pitchFamily="34" charset="-122"/>
              </a:rPr>
              <a:t>客人以及</a:t>
            </a:r>
            <a:r>
              <a:rPr lang="en-US" altLang="zh-CN" sz="2000" dirty="0">
                <a:highlight>
                  <a:srgbClr val="00FFFF"/>
                </a:highlight>
                <a:latin typeface="微软雅黑" panose="020B0503020204020204" pitchFamily="34" charset="-122"/>
                <a:ea typeface="微软雅黑" panose="020B0503020204020204" pitchFamily="34" charset="-122"/>
              </a:rPr>
              <a:t>OTA</a:t>
            </a:r>
            <a:r>
              <a:rPr lang="zh-CN" altLang="en-US" sz="2000" dirty="0">
                <a:highlight>
                  <a:srgbClr val="00FFFF"/>
                </a:highlight>
                <a:latin typeface="微软雅黑" panose="020B0503020204020204" pitchFamily="34" charset="-122"/>
                <a:ea typeface="微软雅黑" panose="020B0503020204020204" pitchFamily="34" charset="-122"/>
              </a:rPr>
              <a:t>私联？</a:t>
            </a:r>
          </a:p>
        </p:txBody>
      </p:sp>
    </p:spTree>
    <p:extLst>
      <p:ext uri="{BB962C8B-B14F-4D97-AF65-F5344CB8AC3E}">
        <p14:creationId xmlns:p14="http://schemas.microsoft.com/office/powerpoint/2010/main" val="2551093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graphicFrame>
        <p:nvGraphicFramePr>
          <p:cNvPr id="6" name="图表 5">
            <a:extLst>
              <a:ext uri="{FF2B5EF4-FFF2-40B4-BE49-F238E27FC236}">
                <a16:creationId xmlns:a16="http://schemas.microsoft.com/office/drawing/2014/main" id="{8B0E611C-37BB-45FA-A32B-97406234BD4A}"/>
              </a:ext>
            </a:extLst>
          </p:cNvPr>
          <p:cNvGraphicFramePr/>
          <p:nvPr>
            <p:extLst>
              <p:ext uri="{D42A27DB-BD31-4B8C-83A1-F6EECF244321}">
                <p14:modId xmlns:p14="http://schemas.microsoft.com/office/powerpoint/2010/main" val="2733453879"/>
              </p:ext>
            </p:extLst>
          </p:nvPr>
        </p:nvGraphicFramePr>
        <p:xfrm>
          <a:off x="2601333" y="937409"/>
          <a:ext cx="7388828" cy="419414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表格 7">
            <a:extLst>
              <a:ext uri="{FF2B5EF4-FFF2-40B4-BE49-F238E27FC236}">
                <a16:creationId xmlns:a16="http://schemas.microsoft.com/office/drawing/2014/main" id="{EC7AA687-8B1F-4E7A-89B2-ABDB2C585871}"/>
              </a:ext>
            </a:extLst>
          </p:cNvPr>
          <p:cNvGraphicFramePr>
            <a:graphicFrameLocks noGrp="1"/>
          </p:cNvGraphicFramePr>
          <p:nvPr>
            <p:extLst>
              <p:ext uri="{D42A27DB-BD31-4B8C-83A1-F6EECF244321}">
                <p14:modId xmlns:p14="http://schemas.microsoft.com/office/powerpoint/2010/main" val="2599991273"/>
              </p:ext>
            </p:extLst>
          </p:nvPr>
        </p:nvGraphicFramePr>
        <p:xfrm>
          <a:off x="2601334" y="5177656"/>
          <a:ext cx="7388828" cy="1483360"/>
        </p:xfrm>
        <a:graphic>
          <a:graphicData uri="http://schemas.openxmlformats.org/drawingml/2006/table">
            <a:tbl>
              <a:tblPr firstRow="1" bandRow="1">
                <a:tableStyleId>{5C22544A-7EE6-4342-B048-85BDC9FD1C3A}</a:tableStyleId>
              </a:tblPr>
              <a:tblGrid>
                <a:gridCol w="3173317">
                  <a:extLst>
                    <a:ext uri="{9D8B030D-6E8A-4147-A177-3AD203B41FA5}">
                      <a16:colId xmlns:a16="http://schemas.microsoft.com/office/drawing/2014/main" val="1957660453"/>
                    </a:ext>
                  </a:extLst>
                </a:gridCol>
                <a:gridCol w="1436028">
                  <a:extLst>
                    <a:ext uri="{9D8B030D-6E8A-4147-A177-3AD203B41FA5}">
                      <a16:colId xmlns:a16="http://schemas.microsoft.com/office/drawing/2014/main" val="2590896582"/>
                    </a:ext>
                  </a:extLst>
                </a:gridCol>
                <a:gridCol w="1296746">
                  <a:extLst>
                    <a:ext uri="{9D8B030D-6E8A-4147-A177-3AD203B41FA5}">
                      <a16:colId xmlns:a16="http://schemas.microsoft.com/office/drawing/2014/main" val="3278235781"/>
                    </a:ext>
                  </a:extLst>
                </a:gridCol>
                <a:gridCol w="1482737">
                  <a:extLst>
                    <a:ext uri="{9D8B030D-6E8A-4147-A177-3AD203B41FA5}">
                      <a16:colId xmlns:a16="http://schemas.microsoft.com/office/drawing/2014/main" val="3287700695"/>
                    </a:ext>
                  </a:extLst>
                </a:gridCol>
              </a:tblGrid>
              <a:tr h="370840">
                <a:tc>
                  <a:txBody>
                    <a:bodyPr/>
                    <a:lstStyle/>
                    <a:p>
                      <a:r>
                        <a:rPr lang="zh-CN" altLang="en-US" dirty="0">
                          <a:solidFill>
                            <a:srgbClr val="00B0F0"/>
                          </a:solidFill>
                          <a:latin typeface="微软雅黑" panose="020B0503020204020204" pitchFamily="34" charset="-122"/>
                          <a:ea typeface="微软雅黑" panose="020B0503020204020204" pitchFamily="34" charset="-122"/>
                        </a:rPr>
                        <a:t>华住集团</a:t>
                      </a:r>
                    </a:p>
                  </a:txBody>
                  <a:tcPr>
                    <a:solidFill>
                      <a:schemeClr val="tx1">
                        <a:lumMod val="65000"/>
                        <a:lumOff val="35000"/>
                      </a:schemeClr>
                    </a:solidFill>
                  </a:tcPr>
                </a:tc>
                <a:tc>
                  <a:txBody>
                    <a:bodyPr/>
                    <a:lstStyle/>
                    <a:p>
                      <a:r>
                        <a:rPr lang="en-US" altLang="zh-CN" dirty="0">
                          <a:solidFill>
                            <a:srgbClr val="00B0F0"/>
                          </a:solidFill>
                          <a:latin typeface="微软雅黑" panose="020B0503020204020204" pitchFamily="34" charset="-122"/>
                          <a:ea typeface="微软雅黑" panose="020B0503020204020204" pitchFamily="34" charset="-122"/>
                        </a:rPr>
                        <a:t>2017.Q2</a:t>
                      </a:r>
                      <a:endParaRPr lang="zh-CN" altLang="en-US" dirty="0">
                        <a:solidFill>
                          <a:srgbClr val="00B0F0"/>
                        </a:solidFill>
                        <a:latin typeface="微软雅黑" panose="020B0503020204020204" pitchFamily="34" charset="-122"/>
                        <a:ea typeface="微软雅黑" panose="020B0503020204020204" pitchFamily="34" charset="-122"/>
                      </a:endParaRPr>
                    </a:p>
                  </a:txBody>
                  <a:tcPr>
                    <a:solidFill>
                      <a:schemeClr val="tx1">
                        <a:lumMod val="65000"/>
                        <a:lumOff val="35000"/>
                      </a:schemeClr>
                    </a:solidFill>
                  </a:tcPr>
                </a:tc>
                <a:tc>
                  <a:txBody>
                    <a:bodyPr/>
                    <a:lstStyle/>
                    <a:p>
                      <a:r>
                        <a:rPr lang="en-US" altLang="zh-CN" dirty="0">
                          <a:solidFill>
                            <a:srgbClr val="00B0F0"/>
                          </a:solidFill>
                          <a:latin typeface="微软雅黑" panose="020B0503020204020204" pitchFamily="34" charset="-122"/>
                          <a:ea typeface="微软雅黑" panose="020B0503020204020204" pitchFamily="34" charset="-122"/>
                        </a:rPr>
                        <a:t>2018. Q2</a:t>
                      </a:r>
                      <a:endParaRPr lang="zh-CN" altLang="en-US" dirty="0">
                        <a:solidFill>
                          <a:srgbClr val="00B0F0"/>
                        </a:solidFill>
                        <a:latin typeface="微软雅黑" panose="020B0503020204020204" pitchFamily="34" charset="-122"/>
                        <a:ea typeface="微软雅黑" panose="020B0503020204020204" pitchFamily="34" charset="-122"/>
                      </a:endParaRPr>
                    </a:p>
                  </a:txBody>
                  <a:tcPr>
                    <a:solidFill>
                      <a:schemeClr val="tx1">
                        <a:lumMod val="65000"/>
                        <a:lumOff val="35000"/>
                      </a:schemeClr>
                    </a:solidFill>
                  </a:tcPr>
                </a:tc>
                <a:tc>
                  <a:txBody>
                    <a:bodyPr/>
                    <a:lstStyle/>
                    <a:p>
                      <a:r>
                        <a:rPr lang="en-US" altLang="zh-CN" dirty="0">
                          <a:solidFill>
                            <a:srgbClr val="00B0F0"/>
                          </a:solidFill>
                          <a:latin typeface="微软雅黑" panose="020B0503020204020204" pitchFamily="34" charset="-122"/>
                          <a:ea typeface="微软雅黑" panose="020B0503020204020204" pitchFamily="34" charset="-122"/>
                        </a:rPr>
                        <a:t>2019.Q2</a:t>
                      </a:r>
                      <a:endParaRPr lang="zh-CN" altLang="en-US" dirty="0">
                        <a:solidFill>
                          <a:srgbClr val="00B0F0"/>
                        </a:solidFill>
                        <a:latin typeface="微软雅黑" panose="020B0503020204020204" pitchFamily="34" charset="-122"/>
                        <a:ea typeface="微软雅黑" panose="020B0503020204020204" pitchFamily="34" charset="-122"/>
                      </a:endParaRPr>
                    </a:p>
                  </a:txBody>
                  <a:tcPr>
                    <a:solidFill>
                      <a:schemeClr val="tx1">
                        <a:lumMod val="65000"/>
                        <a:lumOff val="35000"/>
                      </a:schemeClr>
                    </a:solidFill>
                  </a:tcPr>
                </a:tc>
                <a:extLst>
                  <a:ext uri="{0D108BD9-81ED-4DB2-BD59-A6C34878D82A}">
                    <a16:rowId xmlns:a16="http://schemas.microsoft.com/office/drawing/2014/main" val="2803892981"/>
                  </a:ext>
                </a:extLst>
              </a:tr>
              <a:tr h="370840">
                <a:tc>
                  <a:txBody>
                    <a:bodyPr/>
                    <a:lstStyle/>
                    <a:p>
                      <a:r>
                        <a:rPr lang="en-US" altLang="zh-CN" dirty="0">
                          <a:solidFill>
                            <a:srgbClr val="00B0F0"/>
                          </a:solidFill>
                          <a:latin typeface="微软雅黑" panose="020B0503020204020204" pitchFamily="34" charset="-122"/>
                          <a:ea typeface="微软雅黑" panose="020B0503020204020204" pitchFamily="34" charset="-122"/>
                        </a:rPr>
                        <a:t>ADR </a:t>
                      </a:r>
                      <a:r>
                        <a:rPr lang="zh-CN" altLang="en-US" dirty="0">
                          <a:solidFill>
                            <a:srgbClr val="00B0F0"/>
                          </a:solidFill>
                          <a:latin typeface="微软雅黑" panose="020B0503020204020204" pitchFamily="34" charset="-122"/>
                          <a:ea typeface="微软雅黑" panose="020B0503020204020204" pitchFamily="34" charset="-122"/>
                        </a:rPr>
                        <a:t>平均房价</a:t>
                      </a:r>
                    </a:p>
                  </a:txBody>
                  <a:tcPr>
                    <a:solidFill>
                      <a:schemeClr val="tx1">
                        <a:lumMod val="65000"/>
                        <a:lumOff val="35000"/>
                      </a:schemeClr>
                    </a:solidFill>
                  </a:tcPr>
                </a:tc>
                <a:tc>
                  <a:txBody>
                    <a:bodyPr/>
                    <a:lstStyle/>
                    <a:p>
                      <a:pPr algn="r"/>
                      <a:r>
                        <a:rPr lang="zh-CN" altLang="en-US" dirty="0">
                          <a:solidFill>
                            <a:srgbClr val="00B0F0"/>
                          </a:solidFill>
                          <a:latin typeface="微软雅黑" panose="020B0503020204020204" pitchFamily="34" charset="-122"/>
                          <a:ea typeface="微软雅黑" panose="020B0503020204020204" pitchFamily="34" charset="-122"/>
                        </a:rPr>
                        <a:t>￥</a:t>
                      </a:r>
                      <a:r>
                        <a:rPr lang="en-US" altLang="zh-CN" dirty="0">
                          <a:solidFill>
                            <a:srgbClr val="00B0F0"/>
                          </a:solidFill>
                          <a:latin typeface="微软雅黑" panose="020B0503020204020204" pitchFamily="34" charset="-122"/>
                          <a:ea typeface="微软雅黑" panose="020B0503020204020204" pitchFamily="34" charset="-122"/>
                        </a:rPr>
                        <a:t>199</a:t>
                      </a:r>
                      <a:endParaRPr lang="zh-CN" altLang="en-US" dirty="0">
                        <a:solidFill>
                          <a:srgbClr val="00B0F0"/>
                        </a:solidFill>
                        <a:latin typeface="微软雅黑" panose="020B0503020204020204" pitchFamily="34" charset="-122"/>
                        <a:ea typeface="微软雅黑" panose="020B0503020204020204" pitchFamily="34" charset="-122"/>
                      </a:endParaRPr>
                    </a:p>
                  </a:txBody>
                  <a:tcPr>
                    <a:solidFill>
                      <a:schemeClr val="tx1">
                        <a:lumMod val="65000"/>
                        <a:lumOff val="35000"/>
                      </a:schemeClr>
                    </a:solidFill>
                  </a:tcPr>
                </a:tc>
                <a:tc>
                  <a:txBody>
                    <a:bodyPr/>
                    <a:lstStyle/>
                    <a:p>
                      <a:pPr algn="r"/>
                      <a:r>
                        <a:rPr lang="en-US" altLang="zh-CN" dirty="0">
                          <a:solidFill>
                            <a:srgbClr val="00B0F0"/>
                          </a:solidFill>
                          <a:latin typeface="微软雅黑" panose="020B0503020204020204" pitchFamily="34" charset="-122"/>
                          <a:ea typeface="微软雅黑" panose="020B0503020204020204" pitchFamily="34" charset="-122"/>
                        </a:rPr>
                        <a:t> </a:t>
                      </a:r>
                      <a:r>
                        <a:rPr lang="zh-CN" altLang="en-US" dirty="0">
                          <a:solidFill>
                            <a:srgbClr val="00B0F0"/>
                          </a:solidFill>
                          <a:latin typeface="微软雅黑" panose="020B0503020204020204" pitchFamily="34" charset="-122"/>
                          <a:ea typeface="微软雅黑" panose="020B0503020204020204" pitchFamily="34" charset="-122"/>
                        </a:rPr>
                        <a:t>￥</a:t>
                      </a:r>
                      <a:r>
                        <a:rPr lang="en-US" altLang="zh-CN" dirty="0">
                          <a:solidFill>
                            <a:srgbClr val="00B0F0"/>
                          </a:solidFill>
                          <a:latin typeface="微软雅黑" panose="020B0503020204020204" pitchFamily="34" charset="-122"/>
                          <a:ea typeface="微软雅黑" panose="020B0503020204020204" pitchFamily="34" charset="-122"/>
                        </a:rPr>
                        <a:t>226</a:t>
                      </a:r>
                      <a:endParaRPr lang="zh-CN" altLang="en-US" dirty="0">
                        <a:solidFill>
                          <a:srgbClr val="00B0F0"/>
                        </a:solidFill>
                        <a:latin typeface="微软雅黑" panose="020B0503020204020204" pitchFamily="34" charset="-122"/>
                        <a:ea typeface="微软雅黑" panose="020B0503020204020204" pitchFamily="34" charset="-122"/>
                      </a:endParaRPr>
                    </a:p>
                  </a:txBody>
                  <a:tcPr>
                    <a:solidFill>
                      <a:schemeClr val="tx1">
                        <a:lumMod val="65000"/>
                        <a:lumOff val="35000"/>
                      </a:schemeClr>
                    </a:solidFill>
                  </a:tcPr>
                </a:tc>
                <a:tc>
                  <a:txBody>
                    <a:bodyPr/>
                    <a:lstStyle/>
                    <a:p>
                      <a:pPr algn="r"/>
                      <a:r>
                        <a:rPr lang="zh-CN" altLang="en-US" dirty="0">
                          <a:solidFill>
                            <a:srgbClr val="00B0F0"/>
                          </a:solidFill>
                          <a:latin typeface="微软雅黑" panose="020B0503020204020204" pitchFamily="34" charset="-122"/>
                          <a:ea typeface="微软雅黑" panose="020B0503020204020204" pitchFamily="34" charset="-122"/>
                        </a:rPr>
                        <a:t>￥</a:t>
                      </a:r>
                      <a:r>
                        <a:rPr lang="en-US" altLang="zh-CN" dirty="0">
                          <a:solidFill>
                            <a:srgbClr val="00B0F0"/>
                          </a:solidFill>
                          <a:latin typeface="微软雅黑" panose="020B0503020204020204" pitchFamily="34" charset="-122"/>
                          <a:ea typeface="微软雅黑" panose="020B0503020204020204" pitchFamily="34" charset="-122"/>
                        </a:rPr>
                        <a:t>236</a:t>
                      </a:r>
                      <a:endParaRPr lang="zh-CN" altLang="en-US" dirty="0">
                        <a:solidFill>
                          <a:srgbClr val="00B0F0"/>
                        </a:solidFill>
                        <a:latin typeface="微软雅黑" panose="020B0503020204020204" pitchFamily="34" charset="-122"/>
                        <a:ea typeface="微软雅黑" panose="020B0503020204020204" pitchFamily="34" charset="-122"/>
                      </a:endParaRPr>
                    </a:p>
                  </a:txBody>
                  <a:tcPr>
                    <a:solidFill>
                      <a:schemeClr val="tx1">
                        <a:lumMod val="65000"/>
                        <a:lumOff val="35000"/>
                      </a:schemeClr>
                    </a:solidFill>
                  </a:tcPr>
                </a:tc>
                <a:extLst>
                  <a:ext uri="{0D108BD9-81ED-4DB2-BD59-A6C34878D82A}">
                    <a16:rowId xmlns:a16="http://schemas.microsoft.com/office/drawing/2014/main" val="3884978314"/>
                  </a:ext>
                </a:extLst>
              </a:tr>
              <a:tr h="370840">
                <a:tc>
                  <a:txBody>
                    <a:bodyPr/>
                    <a:lstStyle/>
                    <a:p>
                      <a:r>
                        <a:rPr lang="en-US" altLang="zh-CN" dirty="0">
                          <a:solidFill>
                            <a:srgbClr val="00B0F0"/>
                          </a:solidFill>
                          <a:latin typeface="微软雅黑" panose="020B0503020204020204" pitchFamily="34" charset="-122"/>
                          <a:ea typeface="微软雅黑" panose="020B0503020204020204" pitchFamily="34" charset="-122"/>
                        </a:rPr>
                        <a:t>RevPAR </a:t>
                      </a:r>
                      <a:r>
                        <a:rPr lang="zh-CN" altLang="en-US" dirty="0">
                          <a:solidFill>
                            <a:srgbClr val="00B0F0"/>
                          </a:solidFill>
                          <a:latin typeface="微软雅黑" panose="020B0503020204020204" pitchFamily="34" charset="-122"/>
                          <a:ea typeface="微软雅黑" panose="020B0503020204020204" pitchFamily="34" charset="-122"/>
                        </a:rPr>
                        <a:t>每间可出租房收入</a:t>
                      </a:r>
                    </a:p>
                  </a:txBody>
                  <a:tcPr>
                    <a:solidFill>
                      <a:schemeClr val="tx1">
                        <a:lumMod val="65000"/>
                        <a:lumOff val="35000"/>
                      </a:schemeClr>
                    </a:solidFill>
                  </a:tcPr>
                </a:tc>
                <a:tc>
                  <a:txBody>
                    <a:bodyPr/>
                    <a:lstStyle/>
                    <a:p>
                      <a:pPr algn="r"/>
                      <a:r>
                        <a:rPr lang="zh-CN" altLang="en-US" dirty="0">
                          <a:solidFill>
                            <a:srgbClr val="00B0F0"/>
                          </a:solidFill>
                          <a:latin typeface="微软雅黑" panose="020B0503020204020204" pitchFamily="34" charset="-122"/>
                          <a:ea typeface="微软雅黑" panose="020B0503020204020204" pitchFamily="34" charset="-122"/>
                        </a:rPr>
                        <a:t>￥</a:t>
                      </a:r>
                      <a:r>
                        <a:rPr lang="en-US" altLang="zh-CN" dirty="0">
                          <a:solidFill>
                            <a:srgbClr val="00B0F0"/>
                          </a:solidFill>
                          <a:latin typeface="微软雅黑" panose="020B0503020204020204" pitchFamily="34" charset="-122"/>
                          <a:ea typeface="微软雅黑" panose="020B0503020204020204" pitchFamily="34" charset="-122"/>
                        </a:rPr>
                        <a:t>179</a:t>
                      </a:r>
                      <a:endParaRPr lang="zh-CN" altLang="en-US" dirty="0">
                        <a:solidFill>
                          <a:srgbClr val="00B0F0"/>
                        </a:solidFill>
                        <a:latin typeface="微软雅黑" panose="020B0503020204020204" pitchFamily="34" charset="-122"/>
                        <a:ea typeface="微软雅黑" panose="020B0503020204020204" pitchFamily="34" charset="-122"/>
                      </a:endParaRPr>
                    </a:p>
                  </a:txBody>
                  <a:tcPr>
                    <a:solidFill>
                      <a:schemeClr val="tx1">
                        <a:lumMod val="65000"/>
                        <a:lumOff val="35000"/>
                      </a:schemeClr>
                    </a:solidFill>
                  </a:tcPr>
                </a:tc>
                <a:tc>
                  <a:txBody>
                    <a:bodyPr/>
                    <a:lstStyle/>
                    <a:p>
                      <a:pPr algn="r"/>
                      <a:r>
                        <a:rPr lang="zh-CN" altLang="en-US" dirty="0">
                          <a:solidFill>
                            <a:srgbClr val="00B0F0"/>
                          </a:solidFill>
                          <a:latin typeface="微软雅黑" panose="020B0503020204020204" pitchFamily="34" charset="-122"/>
                          <a:ea typeface="微软雅黑" panose="020B0503020204020204" pitchFamily="34" charset="-122"/>
                        </a:rPr>
                        <a:t>￥</a:t>
                      </a:r>
                      <a:r>
                        <a:rPr lang="en-US" altLang="zh-CN" dirty="0">
                          <a:solidFill>
                            <a:srgbClr val="00B0F0"/>
                          </a:solidFill>
                          <a:latin typeface="微软雅黑" panose="020B0503020204020204" pitchFamily="34" charset="-122"/>
                          <a:ea typeface="微软雅黑" panose="020B0503020204020204" pitchFamily="34" charset="-122"/>
                        </a:rPr>
                        <a:t>203</a:t>
                      </a:r>
                      <a:endParaRPr lang="zh-CN" altLang="en-US" dirty="0">
                        <a:solidFill>
                          <a:srgbClr val="00B0F0"/>
                        </a:solidFill>
                        <a:latin typeface="微软雅黑" panose="020B0503020204020204" pitchFamily="34" charset="-122"/>
                        <a:ea typeface="微软雅黑" panose="020B0503020204020204" pitchFamily="34" charset="-122"/>
                      </a:endParaRPr>
                    </a:p>
                  </a:txBody>
                  <a:tcPr>
                    <a:solidFill>
                      <a:schemeClr val="tx1">
                        <a:lumMod val="65000"/>
                        <a:lumOff val="35000"/>
                      </a:schemeClr>
                    </a:solidFill>
                  </a:tcPr>
                </a:tc>
                <a:tc>
                  <a:txBody>
                    <a:bodyPr/>
                    <a:lstStyle/>
                    <a:p>
                      <a:pPr algn="r"/>
                      <a:r>
                        <a:rPr lang="zh-CN" altLang="en-US" dirty="0">
                          <a:solidFill>
                            <a:srgbClr val="00B0F0"/>
                          </a:solidFill>
                          <a:latin typeface="微软雅黑" panose="020B0503020204020204" pitchFamily="34" charset="-122"/>
                          <a:ea typeface="微软雅黑" panose="020B0503020204020204" pitchFamily="34" charset="-122"/>
                        </a:rPr>
                        <a:t>￥</a:t>
                      </a:r>
                      <a:r>
                        <a:rPr lang="en-US" altLang="zh-CN" dirty="0">
                          <a:solidFill>
                            <a:srgbClr val="00B0F0"/>
                          </a:solidFill>
                          <a:latin typeface="微软雅黑" panose="020B0503020204020204" pitchFamily="34" charset="-122"/>
                          <a:ea typeface="微软雅黑" panose="020B0503020204020204" pitchFamily="34" charset="-122"/>
                        </a:rPr>
                        <a:t>206</a:t>
                      </a:r>
                      <a:endParaRPr lang="zh-CN" altLang="en-US" dirty="0">
                        <a:solidFill>
                          <a:srgbClr val="00B0F0"/>
                        </a:solidFill>
                        <a:latin typeface="微软雅黑" panose="020B0503020204020204" pitchFamily="34" charset="-122"/>
                        <a:ea typeface="微软雅黑" panose="020B0503020204020204" pitchFamily="34" charset="-122"/>
                      </a:endParaRPr>
                    </a:p>
                  </a:txBody>
                  <a:tcPr>
                    <a:solidFill>
                      <a:schemeClr val="tx1">
                        <a:lumMod val="65000"/>
                        <a:lumOff val="35000"/>
                      </a:schemeClr>
                    </a:solidFill>
                  </a:tcPr>
                </a:tc>
                <a:extLst>
                  <a:ext uri="{0D108BD9-81ED-4DB2-BD59-A6C34878D82A}">
                    <a16:rowId xmlns:a16="http://schemas.microsoft.com/office/drawing/2014/main" val="60131641"/>
                  </a:ext>
                </a:extLst>
              </a:tr>
              <a:tr h="370840">
                <a:tc>
                  <a:txBody>
                    <a:bodyPr/>
                    <a:lstStyle/>
                    <a:p>
                      <a:r>
                        <a:rPr lang="zh-CN" altLang="en-US" dirty="0">
                          <a:solidFill>
                            <a:srgbClr val="00B0F0"/>
                          </a:solidFill>
                          <a:latin typeface="微软雅黑" panose="020B0503020204020204" pitchFamily="34" charset="-122"/>
                          <a:ea typeface="微软雅黑" panose="020B0503020204020204" pitchFamily="34" charset="-122"/>
                        </a:rPr>
                        <a:t>入住率 </a:t>
                      </a:r>
                      <a:r>
                        <a:rPr lang="en-US" altLang="zh-CN" dirty="0" err="1">
                          <a:solidFill>
                            <a:srgbClr val="00B0F0"/>
                          </a:solidFill>
                          <a:latin typeface="微软雅黑" panose="020B0503020204020204" pitchFamily="34" charset="-122"/>
                          <a:ea typeface="微软雅黑" panose="020B0503020204020204" pitchFamily="34" charset="-122"/>
                        </a:rPr>
                        <a:t>Occ.Rt</a:t>
                      </a:r>
                      <a:endParaRPr lang="zh-CN" altLang="en-US" dirty="0">
                        <a:solidFill>
                          <a:srgbClr val="00B0F0"/>
                        </a:solidFill>
                        <a:latin typeface="微软雅黑" panose="020B0503020204020204" pitchFamily="34" charset="-122"/>
                        <a:ea typeface="微软雅黑" panose="020B0503020204020204" pitchFamily="34" charset="-122"/>
                      </a:endParaRPr>
                    </a:p>
                  </a:txBody>
                  <a:tcPr>
                    <a:solidFill>
                      <a:schemeClr val="tx1">
                        <a:lumMod val="65000"/>
                        <a:lumOff val="35000"/>
                      </a:schemeClr>
                    </a:solidFill>
                  </a:tcPr>
                </a:tc>
                <a:tc>
                  <a:txBody>
                    <a:bodyPr/>
                    <a:lstStyle/>
                    <a:p>
                      <a:pPr algn="r"/>
                      <a:r>
                        <a:rPr lang="en-US" altLang="zh-CN" dirty="0">
                          <a:solidFill>
                            <a:srgbClr val="00B0F0"/>
                          </a:solidFill>
                          <a:latin typeface="微软雅黑" panose="020B0503020204020204" pitchFamily="34" charset="-122"/>
                          <a:ea typeface="微软雅黑" panose="020B0503020204020204" pitchFamily="34" charset="-122"/>
                        </a:rPr>
                        <a:t>90%</a:t>
                      </a:r>
                      <a:endParaRPr lang="zh-CN" altLang="en-US" dirty="0">
                        <a:solidFill>
                          <a:srgbClr val="00B0F0"/>
                        </a:solidFill>
                        <a:latin typeface="微软雅黑" panose="020B0503020204020204" pitchFamily="34" charset="-122"/>
                        <a:ea typeface="微软雅黑" panose="020B0503020204020204" pitchFamily="34" charset="-122"/>
                      </a:endParaRPr>
                    </a:p>
                  </a:txBody>
                  <a:tcPr>
                    <a:solidFill>
                      <a:schemeClr val="tx1">
                        <a:lumMod val="65000"/>
                        <a:lumOff val="35000"/>
                      </a:schemeClr>
                    </a:solidFill>
                  </a:tcPr>
                </a:tc>
                <a:tc>
                  <a:txBody>
                    <a:bodyPr/>
                    <a:lstStyle/>
                    <a:p>
                      <a:pPr algn="r"/>
                      <a:r>
                        <a:rPr lang="en-US" altLang="zh-CN" dirty="0">
                          <a:solidFill>
                            <a:srgbClr val="00B0F0"/>
                          </a:solidFill>
                          <a:latin typeface="微软雅黑" panose="020B0503020204020204" pitchFamily="34" charset="-122"/>
                          <a:ea typeface="微软雅黑" panose="020B0503020204020204" pitchFamily="34" charset="-122"/>
                        </a:rPr>
                        <a:t>   90%</a:t>
                      </a:r>
                      <a:endParaRPr lang="zh-CN" altLang="en-US" dirty="0">
                        <a:solidFill>
                          <a:srgbClr val="00B0F0"/>
                        </a:solidFill>
                        <a:latin typeface="微软雅黑" panose="020B0503020204020204" pitchFamily="34" charset="-122"/>
                        <a:ea typeface="微软雅黑" panose="020B0503020204020204" pitchFamily="34" charset="-122"/>
                      </a:endParaRPr>
                    </a:p>
                  </a:txBody>
                  <a:tcPr>
                    <a:solidFill>
                      <a:schemeClr val="tx1">
                        <a:lumMod val="65000"/>
                        <a:lumOff val="35000"/>
                      </a:schemeClr>
                    </a:solidFill>
                  </a:tcPr>
                </a:tc>
                <a:tc>
                  <a:txBody>
                    <a:bodyPr/>
                    <a:lstStyle/>
                    <a:p>
                      <a:pPr algn="r"/>
                      <a:r>
                        <a:rPr lang="en-US" altLang="zh-CN" dirty="0">
                          <a:solidFill>
                            <a:srgbClr val="00B0F0"/>
                          </a:solidFill>
                          <a:latin typeface="微软雅黑" panose="020B0503020204020204" pitchFamily="34" charset="-122"/>
                          <a:ea typeface="微软雅黑" panose="020B0503020204020204" pitchFamily="34" charset="-122"/>
                        </a:rPr>
                        <a:t>86.9%</a:t>
                      </a:r>
                      <a:endParaRPr lang="zh-CN" altLang="en-US" dirty="0">
                        <a:solidFill>
                          <a:srgbClr val="00B0F0"/>
                        </a:solidFill>
                        <a:latin typeface="微软雅黑" panose="020B0503020204020204" pitchFamily="34" charset="-122"/>
                        <a:ea typeface="微软雅黑" panose="020B0503020204020204" pitchFamily="34" charset="-122"/>
                      </a:endParaRPr>
                    </a:p>
                  </a:txBody>
                  <a:tcPr>
                    <a:solidFill>
                      <a:schemeClr val="tx1">
                        <a:lumMod val="65000"/>
                        <a:lumOff val="35000"/>
                      </a:schemeClr>
                    </a:solidFill>
                  </a:tcPr>
                </a:tc>
                <a:extLst>
                  <a:ext uri="{0D108BD9-81ED-4DB2-BD59-A6C34878D82A}">
                    <a16:rowId xmlns:a16="http://schemas.microsoft.com/office/drawing/2014/main" val="2257388816"/>
                  </a:ext>
                </a:extLst>
              </a:tr>
            </a:tbl>
          </a:graphicData>
        </a:graphic>
      </p:graphicFrame>
      <p:sp>
        <p:nvSpPr>
          <p:cNvPr id="10" name="矩形 9">
            <a:extLst>
              <a:ext uri="{FF2B5EF4-FFF2-40B4-BE49-F238E27FC236}">
                <a16:creationId xmlns:a16="http://schemas.microsoft.com/office/drawing/2014/main" id="{219E6D84-86E1-4987-A329-783B4A9EF3E8}"/>
              </a:ext>
            </a:extLst>
          </p:cNvPr>
          <p:cNvSpPr/>
          <p:nvPr/>
        </p:nvSpPr>
        <p:spPr>
          <a:xfrm>
            <a:off x="-27296" y="175602"/>
            <a:ext cx="12670456" cy="707886"/>
          </a:xfrm>
          <a:prstGeom prst="rect">
            <a:avLst/>
          </a:prstGeom>
        </p:spPr>
        <p:txBody>
          <a:bodyPr wrap="none">
            <a:spAutoFit/>
          </a:bodyPr>
          <a:lstStyle/>
          <a:p>
            <a:r>
              <a:rPr lang="en-US" altLang="zh-CN" sz="4000" b="1" dirty="0">
                <a:latin typeface="微软雅黑" panose="020B0503020204020204" pitchFamily="34" charset="-122"/>
                <a:ea typeface="微软雅黑" panose="020B0503020204020204" pitchFamily="34" charset="-122"/>
              </a:rPr>
              <a:t>10</a:t>
            </a:r>
            <a:r>
              <a:rPr lang="zh-CN" altLang="en-US" sz="4000" b="1" dirty="0">
                <a:latin typeface="微软雅黑" panose="020B0503020204020204" pitchFamily="34" charset="-122"/>
                <a:ea typeface="微软雅黑" panose="020B0503020204020204" pitchFamily="34" charset="-122"/>
              </a:rPr>
              <a:t> 如何保持强劲盈利能力，是各大集团面临的新挑战</a:t>
            </a:r>
          </a:p>
        </p:txBody>
      </p:sp>
    </p:spTree>
    <p:extLst>
      <p:ext uri="{BB962C8B-B14F-4D97-AF65-F5344CB8AC3E}">
        <p14:creationId xmlns:p14="http://schemas.microsoft.com/office/powerpoint/2010/main" val="187346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8E9DE4F-AA05-4948-8736-160E954404F9}"/>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2641768" y="1241415"/>
            <a:ext cx="3400449" cy="1431958"/>
          </a:xfrm>
          <a:prstGeom prst="rect">
            <a:avLst/>
          </a:prstGeom>
        </p:spPr>
      </p:pic>
      <p:pic>
        <p:nvPicPr>
          <p:cNvPr id="5" name="图片 4">
            <a:extLst>
              <a:ext uri="{FF2B5EF4-FFF2-40B4-BE49-F238E27FC236}">
                <a16:creationId xmlns:a16="http://schemas.microsoft.com/office/drawing/2014/main" id="{4AC91889-19E5-4CE1-A79A-81B966B37B96}"/>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p:blipFill>
        <p:spPr>
          <a:xfrm>
            <a:off x="6091698" y="1248102"/>
            <a:ext cx="1691452" cy="2398218"/>
          </a:xfrm>
          <a:prstGeom prst="rect">
            <a:avLst/>
          </a:prstGeom>
        </p:spPr>
      </p:pic>
      <p:pic>
        <p:nvPicPr>
          <p:cNvPr id="6" name="图片 5">
            <a:extLst>
              <a:ext uri="{FF2B5EF4-FFF2-40B4-BE49-F238E27FC236}">
                <a16:creationId xmlns:a16="http://schemas.microsoft.com/office/drawing/2014/main" id="{A6D2D8FE-265C-4AC6-B731-DA75D61F317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068824" y="3698515"/>
            <a:ext cx="4241519" cy="1049990"/>
          </a:xfrm>
          <a:prstGeom prst="rect">
            <a:avLst/>
          </a:prstGeom>
        </p:spPr>
      </p:pic>
      <p:pic>
        <p:nvPicPr>
          <p:cNvPr id="7" name="图片 6">
            <a:extLst>
              <a:ext uri="{FF2B5EF4-FFF2-40B4-BE49-F238E27FC236}">
                <a16:creationId xmlns:a16="http://schemas.microsoft.com/office/drawing/2014/main" id="{3009D85C-3554-4C8E-8F44-C2141239E53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41768" y="4787052"/>
            <a:ext cx="8668575" cy="1527535"/>
          </a:xfrm>
          <a:prstGeom prst="rect">
            <a:avLst/>
          </a:prstGeom>
        </p:spPr>
      </p:pic>
      <p:pic>
        <p:nvPicPr>
          <p:cNvPr id="8" name="图片 7">
            <a:extLst>
              <a:ext uri="{FF2B5EF4-FFF2-40B4-BE49-F238E27FC236}">
                <a16:creationId xmlns:a16="http://schemas.microsoft.com/office/drawing/2014/main" id="{B2B45268-9202-4AAD-BC32-17EB1A933890}"/>
              </a:ext>
            </a:extLst>
          </p:cNvPr>
          <p:cNvPicPr>
            <a:picLocks noChangeAspect="1"/>
          </p:cNvPicPr>
          <p:nvPr/>
        </p:nvPicPr>
        <p:blipFill>
          <a:blip r:embed="rId9" cstate="email">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tretch>
            <a:fillRect/>
          </a:stretch>
        </p:blipFill>
        <p:spPr>
          <a:xfrm>
            <a:off x="7818983" y="1248102"/>
            <a:ext cx="3491360" cy="2398218"/>
          </a:xfrm>
          <a:prstGeom prst="rect">
            <a:avLst/>
          </a:prstGeom>
        </p:spPr>
      </p:pic>
      <p:pic>
        <p:nvPicPr>
          <p:cNvPr id="9" name="图片 8">
            <a:extLst>
              <a:ext uri="{FF2B5EF4-FFF2-40B4-BE49-F238E27FC236}">
                <a16:creationId xmlns:a16="http://schemas.microsoft.com/office/drawing/2014/main" id="{F990C79A-8E8F-45E1-914C-20289DD2152F}"/>
              </a:ext>
            </a:extLst>
          </p:cNvPr>
          <p:cNvPicPr>
            <a:picLocks noChangeAspect="1"/>
          </p:cNvPicPr>
          <p:nvPr/>
        </p:nvPicPr>
        <p:blipFill>
          <a:blip r:embed="rId11" cstate="email">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a:ext>
            </a:extLst>
          </a:blip>
          <a:stretch>
            <a:fillRect/>
          </a:stretch>
        </p:blipFill>
        <p:spPr>
          <a:xfrm>
            <a:off x="2650211" y="4177847"/>
            <a:ext cx="4382465" cy="570658"/>
          </a:xfrm>
          <a:prstGeom prst="rect">
            <a:avLst/>
          </a:prstGeom>
        </p:spPr>
      </p:pic>
      <p:sp>
        <p:nvSpPr>
          <p:cNvPr id="10" name="矩形 9">
            <a:extLst>
              <a:ext uri="{FF2B5EF4-FFF2-40B4-BE49-F238E27FC236}">
                <a16:creationId xmlns:a16="http://schemas.microsoft.com/office/drawing/2014/main" id="{A30D15D5-11B3-4A54-87AC-951E9F6CCDD1}"/>
              </a:ext>
            </a:extLst>
          </p:cNvPr>
          <p:cNvSpPr/>
          <p:nvPr/>
        </p:nvSpPr>
        <p:spPr>
          <a:xfrm>
            <a:off x="2595647" y="2820402"/>
            <a:ext cx="4241519" cy="1446550"/>
          </a:xfrm>
          <a:prstGeom prst="rect">
            <a:avLst/>
          </a:prstGeom>
        </p:spPr>
        <p:txBody>
          <a:bodyPr wrap="square">
            <a:spAutoFit/>
          </a:bodyPr>
          <a:lstStyle/>
          <a:p>
            <a:r>
              <a:rPr lang="en-US" altLang="zh-CN" sz="2400" dirty="0">
                <a:latin typeface="微软雅黑" panose="020B0503020204020204" pitchFamily="34" charset="-122"/>
                <a:ea typeface="微软雅黑" panose="020B0503020204020204" pitchFamily="34" charset="-122"/>
              </a:rPr>
              <a:t>26</a:t>
            </a:r>
            <a:r>
              <a:rPr lang="zh-CN" altLang="en-US" sz="2400" dirty="0">
                <a:latin typeface="微软雅黑" panose="020B0503020204020204" pitchFamily="34" charset="-122"/>
                <a:ea typeface="微软雅黑" panose="020B0503020204020204" pitchFamily="34" charset="-122"/>
              </a:rPr>
              <a:t>年</a:t>
            </a:r>
            <a:r>
              <a:rPr lang="en-US" altLang="zh-CN" sz="8800" dirty="0">
                <a:latin typeface="微软雅黑" panose="020B0503020204020204" pitchFamily="34" charset="-122"/>
                <a:ea typeface="微软雅黑" panose="020B0503020204020204" pitchFamily="34" charset="-122"/>
              </a:rPr>
              <a:t>117</a:t>
            </a:r>
            <a:r>
              <a:rPr lang="zh-CN" altLang="en-US" sz="2000" dirty="0">
                <a:latin typeface="微软雅黑" panose="020B0503020204020204" pitchFamily="34" charset="-122"/>
                <a:ea typeface="微软雅黑" panose="020B0503020204020204" pitchFamily="34" charset="-122"/>
              </a:rPr>
              <a:t>个酒店品牌</a:t>
            </a:r>
          </a:p>
        </p:txBody>
      </p:sp>
      <p:sp>
        <p:nvSpPr>
          <p:cNvPr id="11" name="矩形 10">
            <a:extLst>
              <a:ext uri="{FF2B5EF4-FFF2-40B4-BE49-F238E27FC236}">
                <a16:creationId xmlns:a16="http://schemas.microsoft.com/office/drawing/2014/main" id="{FAE2F372-EAB5-4005-A0B0-160B4F36A246}"/>
              </a:ext>
            </a:extLst>
          </p:cNvPr>
          <p:cNvSpPr/>
          <p:nvPr/>
        </p:nvSpPr>
        <p:spPr>
          <a:xfrm>
            <a:off x="174809" y="1373109"/>
            <a:ext cx="2015295" cy="461665"/>
          </a:xfrm>
          <a:prstGeom prst="rect">
            <a:avLst/>
          </a:prstGeom>
        </p:spPr>
        <p:txBody>
          <a:bodyPr wrap="none">
            <a:spAutoFit/>
          </a:bodyPr>
          <a:lstStyle/>
          <a:p>
            <a:r>
              <a:rPr lang="zh-CN" altLang="en-US" sz="2400" dirty="0">
                <a:solidFill>
                  <a:srgbClr val="66FF33"/>
                </a:solidFill>
                <a:latin typeface="微软雅黑" panose="020B0503020204020204" pitchFamily="34" charset="-122"/>
                <a:ea typeface="微软雅黑" panose="020B0503020204020204" pitchFamily="34" charset="-122"/>
              </a:rPr>
              <a:t>锦江 </a:t>
            </a:r>
            <a:r>
              <a:rPr lang="en-US" altLang="zh-CN" sz="2400" dirty="0">
                <a:solidFill>
                  <a:srgbClr val="66FF33"/>
                </a:solidFill>
                <a:latin typeface="微软雅黑" panose="020B0503020204020204" pitchFamily="34" charset="-122"/>
                <a:ea typeface="微软雅黑" panose="020B0503020204020204" pitchFamily="34" charset="-122"/>
              </a:rPr>
              <a:t>1993</a:t>
            </a:r>
            <a:r>
              <a:rPr lang="zh-CN" altLang="en-US" sz="2400" dirty="0">
                <a:solidFill>
                  <a:srgbClr val="66FF33"/>
                </a:solidFill>
                <a:latin typeface="微软雅黑" panose="020B0503020204020204" pitchFamily="34" charset="-122"/>
                <a:ea typeface="微软雅黑" panose="020B0503020204020204" pitchFamily="34" charset="-122"/>
              </a:rPr>
              <a:t>年 </a:t>
            </a:r>
          </a:p>
        </p:txBody>
      </p:sp>
      <p:sp>
        <p:nvSpPr>
          <p:cNvPr id="12" name="矩形 11">
            <a:extLst>
              <a:ext uri="{FF2B5EF4-FFF2-40B4-BE49-F238E27FC236}">
                <a16:creationId xmlns:a16="http://schemas.microsoft.com/office/drawing/2014/main" id="{AEBDE04C-D0C9-4F85-AD0D-FE2927F01E4F}"/>
              </a:ext>
            </a:extLst>
          </p:cNvPr>
          <p:cNvSpPr/>
          <p:nvPr/>
        </p:nvSpPr>
        <p:spPr>
          <a:xfrm>
            <a:off x="174810" y="4138468"/>
            <a:ext cx="2015295" cy="461665"/>
          </a:xfrm>
          <a:prstGeom prst="rect">
            <a:avLst/>
          </a:prstGeom>
        </p:spPr>
        <p:txBody>
          <a:bodyPr wrap="none">
            <a:spAutoFit/>
          </a:bodyPr>
          <a:lstStyle/>
          <a:p>
            <a:r>
              <a:rPr lang="zh-CN" altLang="en-US" sz="2400" dirty="0">
                <a:solidFill>
                  <a:srgbClr val="66FF33"/>
                </a:solidFill>
                <a:latin typeface="微软雅黑" panose="020B0503020204020204" pitchFamily="34" charset="-122"/>
                <a:ea typeface="微软雅黑" panose="020B0503020204020204" pitchFamily="34" charset="-122"/>
              </a:rPr>
              <a:t>华住 </a:t>
            </a:r>
            <a:r>
              <a:rPr lang="en-US" altLang="zh-CN" sz="2400" dirty="0">
                <a:solidFill>
                  <a:srgbClr val="66FF33"/>
                </a:solidFill>
                <a:latin typeface="微软雅黑" panose="020B0503020204020204" pitchFamily="34" charset="-122"/>
                <a:ea typeface="微软雅黑" panose="020B0503020204020204" pitchFamily="34" charset="-122"/>
              </a:rPr>
              <a:t>2005</a:t>
            </a:r>
            <a:r>
              <a:rPr lang="zh-CN" altLang="en-US" sz="2400" dirty="0">
                <a:solidFill>
                  <a:srgbClr val="66FF33"/>
                </a:solidFill>
                <a:latin typeface="微软雅黑" panose="020B0503020204020204" pitchFamily="34" charset="-122"/>
                <a:ea typeface="微软雅黑" panose="020B0503020204020204" pitchFamily="34" charset="-122"/>
              </a:rPr>
              <a:t>年 </a:t>
            </a:r>
          </a:p>
        </p:txBody>
      </p:sp>
      <p:sp>
        <p:nvSpPr>
          <p:cNvPr id="13" name="矩形 12">
            <a:extLst>
              <a:ext uri="{FF2B5EF4-FFF2-40B4-BE49-F238E27FC236}">
                <a16:creationId xmlns:a16="http://schemas.microsoft.com/office/drawing/2014/main" id="{6E500CA1-848B-431F-A8F2-8CE42FC96A2D}"/>
              </a:ext>
            </a:extLst>
          </p:cNvPr>
          <p:cNvSpPr/>
          <p:nvPr/>
        </p:nvSpPr>
        <p:spPr>
          <a:xfrm>
            <a:off x="174810" y="3307686"/>
            <a:ext cx="2015295" cy="461665"/>
          </a:xfrm>
          <a:prstGeom prst="rect">
            <a:avLst/>
          </a:prstGeom>
        </p:spPr>
        <p:txBody>
          <a:bodyPr wrap="none">
            <a:spAutoFit/>
          </a:bodyPr>
          <a:lstStyle/>
          <a:p>
            <a:r>
              <a:rPr lang="zh-CN" altLang="en-US" sz="2400" dirty="0">
                <a:solidFill>
                  <a:srgbClr val="66FF33"/>
                </a:solidFill>
                <a:latin typeface="微软雅黑" panose="020B0503020204020204" pitchFamily="34" charset="-122"/>
                <a:ea typeface="微软雅黑" panose="020B0503020204020204" pitchFamily="34" charset="-122"/>
              </a:rPr>
              <a:t>格林 </a:t>
            </a:r>
            <a:r>
              <a:rPr lang="en-US" altLang="zh-CN" sz="2400" dirty="0">
                <a:solidFill>
                  <a:srgbClr val="66FF33"/>
                </a:solidFill>
                <a:latin typeface="微软雅黑" panose="020B0503020204020204" pitchFamily="34" charset="-122"/>
                <a:ea typeface="微软雅黑" panose="020B0503020204020204" pitchFamily="34" charset="-122"/>
              </a:rPr>
              <a:t>2004</a:t>
            </a:r>
            <a:r>
              <a:rPr lang="zh-CN" altLang="en-US" sz="2400" dirty="0">
                <a:solidFill>
                  <a:srgbClr val="66FF33"/>
                </a:solidFill>
                <a:latin typeface="微软雅黑" panose="020B0503020204020204" pitchFamily="34" charset="-122"/>
                <a:ea typeface="微软雅黑" panose="020B0503020204020204" pitchFamily="34" charset="-122"/>
              </a:rPr>
              <a:t>年 </a:t>
            </a:r>
          </a:p>
        </p:txBody>
      </p:sp>
      <p:sp>
        <p:nvSpPr>
          <p:cNvPr id="14" name="矩形 13">
            <a:extLst>
              <a:ext uri="{FF2B5EF4-FFF2-40B4-BE49-F238E27FC236}">
                <a16:creationId xmlns:a16="http://schemas.microsoft.com/office/drawing/2014/main" id="{9B59EF45-2050-403B-9361-FB6732F44632}"/>
              </a:ext>
            </a:extLst>
          </p:cNvPr>
          <p:cNvSpPr/>
          <p:nvPr/>
        </p:nvSpPr>
        <p:spPr>
          <a:xfrm>
            <a:off x="174810" y="2130183"/>
            <a:ext cx="2015295" cy="830997"/>
          </a:xfrm>
          <a:prstGeom prst="rect">
            <a:avLst/>
          </a:prstGeom>
        </p:spPr>
        <p:txBody>
          <a:bodyPr wrap="none">
            <a:spAutoFit/>
          </a:bodyPr>
          <a:lstStyle/>
          <a:p>
            <a:r>
              <a:rPr lang="zh-CN" altLang="en-US" sz="2400" dirty="0">
                <a:solidFill>
                  <a:srgbClr val="66FF33"/>
                </a:solidFill>
                <a:latin typeface="微软雅黑" panose="020B0503020204020204" pitchFamily="34" charset="-122"/>
                <a:ea typeface="微软雅黑" panose="020B0503020204020204" pitchFamily="34" charset="-122"/>
              </a:rPr>
              <a:t>首旅 </a:t>
            </a:r>
            <a:r>
              <a:rPr lang="en-US" altLang="zh-CN" sz="2400" dirty="0">
                <a:solidFill>
                  <a:srgbClr val="66FF33"/>
                </a:solidFill>
                <a:latin typeface="微软雅黑" panose="020B0503020204020204" pitchFamily="34" charset="-122"/>
                <a:ea typeface="微软雅黑" panose="020B0503020204020204" pitchFamily="34" charset="-122"/>
              </a:rPr>
              <a:t>1998</a:t>
            </a:r>
            <a:r>
              <a:rPr lang="zh-CN" altLang="en-US" sz="2400" dirty="0">
                <a:solidFill>
                  <a:srgbClr val="66FF33"/>
                </a:solidFill>
                <a:latin typeface="微软雅黑" panose="020B0503020204020204" pitchFamily="34" charset="-122"/>
                <a:ea typeface="微软雅黑" panose="020B0503020204020204" pitchFamily="34" charset="-122"/>
              </a:rPr>
              <a:t>年</a:t>
            </a:r>
            <a:endParaRPr lang="en-US" altLang="zh-CN" sz="2400" dirty="0">
              <a:solidFill>
                <a:srgbClr val="66FF33"/>
              </a:solidFill>
              <a:latin typeface="微软雅黑" panose="020B0503020204020204" pitchFamily="34" charset="-122"/>
              <a:ea typeface="微软雅黑" panose="020B0503020204020204" pitchFamily="34" charset="-122"/>
            </a:endParaRPr>
          </a:p>
          <a:p>
            <a:r>
              <a:rPr lang="zh-CN" altLang="en-US" sz="2400" dirty="0">
                <a:solidFill>
                  <a:srgbClr val="66FF33"/>
                </a:solidFill>
                <a:latin typeface="微软雅黑" panose="020B0503020204020204" pitchFamily="34" charset="-122"/>
                <a:ea typeface="微软雅黑" panose="020B0503020204020204" pitchFamily="34" charset="-122"/>
              </a:rPr>
              <a:t>如家 </a:t>
            </a:r>
            <a:r>
              <a:rPr lang="en-US" altLang="zh-CN" sz="2400" dirty="0">
                <a:solidFill>
                  <a:srgbClr val="66FF33"/>
                </a:solidFill>
                <a:latin typeface="微软雅黑" panose="020B0503020204020204" pitchFamily="34" charset="-122"/>
                <a:ea typeface="微软雅黑" panose="020B0503020204020204" pitchFamily="34" charset="-122"/>
              </a:rPr>
              <a:t>2002</a:t>
            </a:r>
            <a:r>
              <a:rPr lang="zh-CN" altLang="en-US" sz="2400" dirty="0">
                <a:solidFill>
                  <a:srgbClr val="66FF33"/>
                </a:solidFill>
                <a:latin typeface="微软雅黑" panose="020B0503020204020204" pitchFamily="34" charset="-122"/>
                <a:ea typeface="微软雅黑" panose="020B0503020204020204" pitchFamily="34" charset="-122"/>
              </a:rPr>
              <a:t>年 </a:t>
            </a:r>
          </a:p>
        </p:txBody>
      </p:sp>
      <p:sp>
        <p:nvSpPr>
          <p:cNvPr id="15" name="矩形 14">
            <a:extLst>
              <a:ext uri="{FF2B5EF4-FFF2-40B4-BE49-F238E27FC236}">
                <a16:creationId xmlns:a16="http://schemas.microsoft.com/office/drawing/2014/main" id="{C6BD7DE7-8897-483E-AC4A-EBD09A6A98D8}"/>
              </a:ext>
            </a:extLst>
          </p:cNvPr>
          <p:cNvSpPr/>
          <p:nvPr/>
        </p:nvSpPr>
        <p:spPr>
          <a:xfrm>
            <a:off x="174810" y="5013660"/>
            <a:ext cx="2015295" cy="461665"/>
          </a:xfrm>
          <a:prstGeom prst="rect">
            <a:avLst/>
          </a:prstGeom>
        </p:spPr>
        <p:txBody>
          <a:bodyPr wrap="none">
            <a:spAutoFit/>
          </a:bodyPr>
          <a:lstStyle/>
          <a:p>
            <a:r>
              <a:rPr lang="zh-CN" altLang="en-US" sz="2400" dirty="0">
                <a:solidFill>
                  <a:srgbClr val="66FF33"/>
                </a:solidFill>
                <a:latin typeface="微软雅黑" panose="020B0503020204020204" pitchFamily="34" charset="-122"/>
                <a:ea typeface="微软雅黑" panose="020B0503020204020204" pitchFamily="34" charset="-122"/>
              </a:rPr>
              <a:t>东呈 </a:t>
            </a:r>
            <a:r>
              <a:rPr lang="en-US" altLang="zh-CN" sz="2400" dirty="0">
                <a:solidFill>
                  <a:srgbClr val="66FF33"/>
                </a:solidFill>
                <a:latin typeface="微软雅黑" panose="020B0503020204020204" pitchFamily="34" charset="-122"/>
                <a:ea typeface="微软雅黑" panose="020B0503020204020204" pitchFamily="34" charset="-122"/>
              </a:rPr>
              <a:t>2006</a:t>
            </a:r>
            <a:r>
              <a:rPr lang="zh-CN" altLang="en-US" sz="2400" dirty="0">
                <a:solidFill>
                  <a:srgbClr val="66FF33"/>
                </a:solidFill>
                <a:latin typeface="微软雅黑" panose="020B0503020204020204" pitchFamily="34" charset="-122"/>
                <a:ea typeface="微软雅黑" panose="020B0503020204020204" pitchFamily="34" charset="-122"/>
              </a:rPr>
              <a:t>年 </a:t>
            </a:r>
          </a:p>
        </p:txBody>
      </p:sp>
      <p:sp>
        <p:nvSpPr>
          <p:cNvPr id="16" name="矩形 15">
            <a:extLst>
              <a:ext uri="{FF2B5EF4-FFF2-40B4-BE49-F238E27FC236}">
                <a16:creationId xmlns:a16="http://schemas.microsoft.com/office/drawing/2014/main" id="{AB70AE94-C2E7-48C5-9B8E-B21178FDA6CB}"/>
              </a:ext>
            </a:extLst>
          </p:cNvPr>
          <p:cNvSpPr/>
          <p:nvPr/>
        </p:nvSpPr>
        <p:spPr>
          <a:xfrm>
            <a:off x="174810" y="5737157"/>
            <a:ext cx="2015295" cy="461665"/>
          </a:xfrm>
          <a:prstGeom prst="rect">
            <a:avLst/>
          </a:prstGeom>
        </p:spPr>
        <p:txBody>
          <a:bodyPr wrap="none">
            <a:spAutoFit/>
          </a:bodyPr>
          <a:lstStyle/>
          <a:p>
            <a:r>
              <a:rPr lang="zh-CN" altLang="en-US" sz="2400" dirty="0">
                <a:solidFill>
                  <a:srgbClr val="66FF33"/>
                </a:solidFill>
                <a:latin typeface="微软雅黑" panose="020B0503020204020204" pitchFamily="34" charset="-122"/>
                <a:ea typeface="微软雅黑" panose="020B0503020204020204" pitchFamily="34" charset="-122"/>
              </a:rPr>
              <a:t>尚美 </a:t>
            </a:r>
            <a:r>
              <a:rPr lang="en-US" altLang="zh-CN" sz="2400" dirty="0">
                <a:solidFill>
                  <a:srgbClr val="66FF33"/>
                </a:solidFill>
                <a:latin typeface="微软雅黑" panose="020B0503020204020204" pitchFamily="34" charset="-122"/>
                <a:ea typeface="微软雅黑" panose="020B0503020204020204" pitchFamily="34" charset="-122"/>
              </a:rPr>
              <a:t>2010</a:t>
            </a:r>
            <a:r>
              <a:rPr lang="zh-CN" altLang="en-US" sz="2400" dirty="0">
                <a:solidFill>
                  <a:srgbClr val="66FF33"/>
                </a:solidFill>
                <a:latin typeface="微软雅黑" panose="020B0503020204020204" pitchFamily="34" charset="-122"/>
                <a:ea typeface="微软雅黑" panose="020B0503020204020204" pitchFamily="34" charset="-122"/>
              </a:rPr>
              <a:t>年 </a:t>
            </a:r>
          </a:p>
        </p:txBody>
      </p:sp>
      <p:sp>
        <p:nvSpPr>
          <p:cNvPr id="17" name="矩形 16">
            <a:extLst>
              <a:ext uri="{FF2B5EF4-FFF2-40B4-BE49-F238E27FC236}">
                <a16:creationId xmlns:a16="http://schemas.microsoft.com/office/drawing/2014/main" id="{36952FCF-26D8-4A4C-8F51-3A41FF180CF7}"/>
              </a:ext>
            </a:extLst>
          </p:cNvPr>
          <p:cNvSpPr/>
          <p:nvPr/>
        </p:nvSpPr>
        <p:spPr>
          <a:xfrm>
            <a:off x="-9823" y="33225"/>
            <a:ext cx="12399548" cy="707886"/>
          </a:xfrm>
          <a:prstGeom prst="rect">
            <a:avLst/>
          </a:prstGeom>
        </p:spPr>
        <p:txBody>
          <a:bodyPr wrap="none">
            <a:spAutoFit/>
          </a:bodyPr>
          <a:lstStyle/>
          <a:p>
            <a:r>
              <a:rPr lang="en-US" altLang="zh-CN" sz="4000" b="1" dirty="0">
                <a:latin typeface="微软雅黑" panose="020B0503020204020204" pitchFamily="34" charset="-122"/>
                <a:ea typeface="微软雅黑" panose="020B0503020204020204" pitchFamily="34" charset="-122"/>
              </a:rPr>
              <a:t>11. </a:t>
            </a:r>
            <a:r>
              <a:rPr lang="zh-CN" altLang="en-US" sz="4000" b="1" dirty="0">
                <a:latin typeface="微软雅黑" panose="020B0503020204020204" pitchFamily="34" charset="-122"/>
                <a:ea typeface="微软雅黑" panose="020B0503020204020204" pitchFamily="34" charset="-122"/>
              </a:rPr>
              <a:t>中国酒店集团的多品牌战略是否需要点时间消化？</a:t>
            </a:r>
          </a:p>
        </p:txBody>
      </p:sp>
    </p:spTree>
    <p:extLst>
      <p:ext uri="{BB962C8B-B14F-4D97-AF65-F5344CB8AC3E}">
        <p14:creationId xmlns:p14="http://schemas.microsoft.com/office/powerpoint/2010/main" val="2627614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57DE221C-179F-4E1A-B870-C40FDD0A8A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66606" y="43742"/>
            <a:ext cx="7626041" cy="1223738"/>
          </a:xfrm>
          <a:prstGeom prst="rect">
            <a:avLst/>
          </a:prstGeom>
        </p:spPr>
      </p:pic>
      <p:pic>
        <p:nvPicPr>
          <p:cNvPr id="7" name="图片 6">
            <a:extLst>
              <a:ext uri="{FF2B5EF4-FFF2-40B4-BE49-F238E27FC236}">
                <a16:creationId xmlns:a16="http://schemas.microsoft.com/office/drawing/2014/main" id="{50316349-9734-4FBC-BFF2-7FF7FBA5A0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0401" y="1008597"/>
            <a:ext cx="5654930" cy="1472415"/>
          </a:xfrm>
          <a:prstGeom prst="rect">
            <a:avLst/>
          </a:prstGeom>
        </p:spPr>
      </p:pic>
      <p:pic>
        <p:nvPicPr>
          <p:cNvPr id="8" name="图片 7">
            <a:extLst>
              <a:ext uri="{FF2B5EF4-FFF2-40B4-BE49-F238E27FC236}">
                <a16:creationId xmlns:a16="http://schemas.microsoft.com/office/drawing/2014/main" id="{83235E75-F7B2-4775-BF71-9243E664CFD6}"/>
              </a:ext>
            </a:extLst>
          </p:cNvPr>
          <p:cNvPicPr>
            <a:picLocks noChangeAspect="1"/>
          </p:cNvPicPr>
          <p:nvPr/>
        </p:nvPicPr>
        <p:blipFill>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3626958" y="2208739"/>
            <a:ext cx="6634644" cy="1305372"/>
          </a:xfrm>
          <a:prstGeom prst="rect">
            <a:avLst/>
          </a:prstGeom>
        </p:spPr>
      </p:pic>
      <p:pic>
        <p:nvPicPr>
          <p:cNvPr id="9" name="图片 8">
            <a:extLst>
              <a:ext uri="{FF2B5EF4-FFF2-40B4-BE49-F238E27FC236}">
                <a16:creationId xmlns:a16="http://schemas.microsoft.com/office/drawing/2014/main" id="{A97A7644-AE50-44BF-8F11-3FBADE758B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25478" y="5868488"/>
            <a:ext cx="8833214" cy="972790"/>
          </a:xfrm>
          <a:prstGeom prst="rect">
            <a:avLst/>
          </a:prstGeom>
        </p:spPr>
      </p:pic>
      <p:pic>
        <p:nvPicPr>
          <p:cNvPr id="10" name="图片 9">
            <a:extLst>
              <a:ext uri="{FF2B5EF4-FFF2-40B4-BE49-F238E27FC236}">
                <a16:creationId xmlns:a16="http://schemas.microsoft.com/office/drawing/2014/main" id="{C00A9305-81AB-4674-AC1C-003242AD7CA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43999" y="4954504"/>
            <a:ext cx="9544138" cy="794008"/>
          </a:xfrm>
          <a:prstGeom prst="rect">
            <a:avLst/>
          </a:prstGeom>
        </p:spPr>
      </p:pic>
      <p:pic>
        <p:nvPicPr>
          <p:cNvPr id="11" name="图片 10">
            <a:extLst>
              <a:ext uri="{FF2B5EF4-FFF2-40B4-BE49-F238E27FC236}">
                <a16:creationId xmlns:a16="http://schemas.microsoft.com/office/drawing/2014/main" id="{5DBBB645-EFF3-4ED3-9334-7C87D325F8C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200381" y="3570089"/>
            <a:ext cx="5953147" cy="1381046"/>
          </a:xfrm>
          <a:prstGeom prst="rect">
            <a:avLst/>
          </a:prstGeom>
        </p:spPr>
      </p:pic>
      <p:sp>
        <p:nvSpPr>
          <p:cNvPr id="13" name="矩形 12">
            <a:extLst>
              <a:ext uri="{FF2B5EF4-FFF2-40B4-BE49-F238E27FC236}">
                <a16:creationId xmlns:a16="http://schemas.microsoft.com/office/drawing/2014/main" id="{6714CD72-FEB4-4F73-BC3B-6055F26215A5}"/>
              </a:ext>
            </a:extLst>
          </p:cNvPr>
          <p:cNvSpPr/>
          <p:nvPr/>
        </p:nvSpPr>
        <p:spPr>
          <a:xfrm>
            <a:off x="0" y="528430"/>
            <a:ext cx="2797791" cy="461665"/>
          </a:xfrm>
          <a:prstGeom prst="rect">
            <a:avLst/>
          </a:prstGeom>
        </p:spPr>
        <p:txBody>
          <a:bodyPr wrap="square">
            <a:spAutoFit/>
          </a:bodyPr>
          <a:lstStyle/>
          <a:p>
            <a:r>
              <a:rPr lang="en-US" altLang="zh-CN" sz="2400" b="1" dirty="0">
                <a:solidFill>
                  <a:schemeClr val="accent2">
                    <a:lumMod val="40000"/>
                    <a:lumOff val="60000"/>
                  </a:schemeClr>
                </a:solidFill>
                <a:highlight>
                  <a:srgbClr val="800000"/>
                </a:highlight>
                <a:latin typeface="Microsoft YaHei" panose="020B0503020204020204" pitchFamily="34" charset="-122"/>
                <a:ea typeface="Microsoft YaHei" panose="020B0503020204020204" pitchFamily="34" charset="-122"/>
              </a:rPr>
              <a:t> </a:t>
            </a:r>
            <a:r>
              <a:rPr lang="zh-CN" altLang="en-US" sz="2400" b="1" dirty="0">
                <a:solidFill>
                  <a:schemeClr val="accent2">
                    <a:lumMod val="40000"/>
                    <a:lumOff val="60000"/>
                  </a:schemeClr>
                </a:solidFill>
                <a:highlight>
                  <a:srgbClr val="800000"/>
                </a:highlight>
                <a:latin typeface="Microsoft YaHei" panose="020B0503020204020204" pitchFamily="34" charset="-122"/>
                <a:ea typeface="Microsoft YaHei" panose="020B0503020204020204" pitchFamily="34" charset="-122"/>
              </a:rPr>
              <a:t>希尔顿     </a:t>
            </a:r>
            <a:r>
              <a:rPr lang="en-US" altLang="zh-CN" sz="2400" b="1" dirty="0">
                <a:solidFill>
                  <a:schemeClr val="accent2">
                    <a:lumMod val="40000"/>
                    <a:lumOff val="60000"/>
                  </a:schemeClr>
                </a:solidFill>
                <a:highlight>
                  <a:srgbClr val="800000"/>
                </a:highlight>
                <a:latin typeface="Microsoft YaHei" panose="020B0503020204020204" pitchFamily="34" charset="-122"/>
                <a:ea typeface="Microsoft YaHei" panose="020B0503020204020204" pitchFamily="34" charset="-122"/>
              </a:rPr>
              <a:t>1919</a:t>
            </a:r>
            <a:r>
              <a:rPr lang="zh-CN" altLang="en-US" sz="2400" b="1" dirty="0">
                <a:solidFill>
                  <a:schemeClr val="accent2">
                    <a:lumMod val="40000"/>
                    <a:lumOff val="60000"/>
                  </a:schemeClr>
                </a:solidFill>
                <a:highlight>
                  <a:srgbClr val="800000"/>
                </a:highlight>
                <a:latin typeface="Microsoft YaHei" panose="020B0503020204020204" pitchFamily="34" charset="-122"/>
                <a:ea typeface="Microsoft YaHei" panose="020B0503020204020204" pitchFamily="34" charset="-122"/>
              </a:rPr>
              <a:t>年 </a:t>
            </a:r>
            <a:endParaRPr lang="zh-CN" altLang="en-US" sz="2400" b="1" dirty="0">
              <a:solidFill>
                <a:schemeClr val="accent2">
                  <a:lumMod val="40000"/>
                  <a:lumOff val="60000"/>
                </a:schemeClr>
              </a:solidFill>
              <a:highlight>
                <a:srgbClr val="800000"/>
              </a:highlight>
            </a:endParaRPr>
          </a:p>
        </p:txBody>
      </p:sp>
      <p:sp>
        <p:nvSpPr>
          <p:cNvPr id="14" name="矩形 13">
            <a:extLst>
              <a:ext uri="{FF2B5EF4-FFF2-40B4-BE49-F238E27FC236}">
                <a16:creationId xmlns:a16="http://schemas.microsoft.com/office/drawing/2014/main" id="{70CFB927-88CF-4C41-9CCD-061BC162D0E3}"/>
              </a:ext>
            </a:extLst>
          </p:cNvPr>
          <p:cNvSpPr/>
          <p:nvPr/>
        </p:nvSpPr>
        <p:spPr>
          <a:xfrm>
            <a:off x="61168" y="3896165"/>
            <a:ext cx="2856551" cy="461665"/>
          </a:xfrm>
          <a:prstGeom prst="rect">
            <a:avLst/>
          </a:prstGeom>
        </p:spPr>
        <p:txBody>
          <a:bodyPr wrap="square">
            <a:spAutoFit/>
          </a:bodyPr>
          <a:lstStyle/>
          <a:p>
            <a:r>
              <a:rPr lang="zh-CN" altLang="en-US" sz="2400" b="1" dirty="0">
                <a:solidFill>
                  <a:schemeClr val="accent2">
                    <a:lumMod val="40000"/>
                    <a:lumOff val="60000"/>
                  </a:schemeClr>
                </a:solidFill>
                <a:highlight>
                  <a:srgbClr val="800000"/>
                </a:highlight>
                <a:latin typeface="Microsoft YaHei" panose="020B0503020204020204" pitchFamily="34" charset="-122"/>
                <a:ea typeface="Microsoft YaHei" panose="020B0503020204020204" pitchFamily="34" charset="-122"/>
              </a:rPr>
              <a:t>凯悦         </a:t>
            </a:r>
            <a:r>
              <a:rPr lang="en-US" altLang="zh-CN" sz="2400" b="1" dirty="0">
                <a:solidFill>
                  <a:schemeClr val="accent2">
                    <a:lumMod val="40000"/>
                    <a:lumOff val="60000"/>
                  </a:schemeClr>
                </a:solidFill>
                <a:highlight>
                  <a:srgbClr val="800000"/>
                </a:highlight>
                <a:latin typeface="Microsoft YaHei" panose="020B0503020204020204" pitchFamily="34" charset="-122"/>
                <a:ea typeface="Microsoft YaHei" panose="020B0503020204020204" pitchFamily="34" charset="-122"/>
              </a:rPr>
              <a:t>1957</a:t>
            </a:r>
            <a:r>
              <a:rPr lang="zh-CN" altLang="en-US" sz="2400" b="1" dirty="0">
                <a:solidFill>
                  <a:schemeClr val="accent2">
                    <a:lumMod val="40000"/>
                    <a:lumOff val="60000"/>
                  </a:schemeClr>
                </a:solidFill>
                <a:highlight>
                  <a:srgbClr val="800000"/>
                </a:highlight>
                <a:latin typeface="Microsoft YaHei" panose="020B0503020204020204" pitchFamily="34" charset="-122"/>
                <a:ea typeface="Microsoft YaHei" panose="020B0503020204020204" pitchFamily="34" charset="-122"/>
              </a:rPr>
              <a:t>年 </a:t>
            </a:r>
            <a:endParaRPr lang="zh-CN" altLang="en-US" sz="2400" b="1" dirty="0">
              <a:solidFill>
                <a:schemeClr val="accent2">
                  <a:lumMod val="40000"/>
                  <a:lumOff val="60000"/>
                </a:schemeClr>
              </a:solidFill>
              <a:highlight>
                <a:srgbClr val="800000"/>
              </a:highlight>
            </a:endParaRPr>
          </a:p>
        </p:txBody>
      </p:sp>
      <p:sp>
        <p:nvSpPr>
          <p:cNvPr id="15" name="矩形 14">
            <a:extLst>
              <a:ext uri="{FF2B5EF4-FFF2-40B4-BE49-F238E27FC236}">
                <a16:creationId xmlns:a16="http://schemas.microsoft.com/office/drawing/2014/main" id="{C416E8BF-D0C5-4897-A29D-126220C3C2F4}"/>
              </a:ext>
            </a:extLst>
          </p:cNvPr>
          <p:cNvSpPr/>
          <p:nvPr/>
        </p:nvSpPr>
        <p:spPr>
          <a:xfrm>
            <a:off x="61168" y="1651785"/>
            <a:ext cx="2736623" cy="461665"/>
          </a:xfrm>
          <a:prstGeom prst="rect">
            <a:avLst/>
          </a:prstGeom>
        </p:spPr>
        <p:txBody>
          <a:bodyPr wrap="square">
            <a:spAutoFit/>
          </a:bodyPr>
          <a:lstStyle/>
          <a:p>
            <a:r>
              <a:rPr lang="zh-CN" altLang="en-US" sz="2400" b="1" dirty="0">
                <a:solidFill>
                  <a:schemeClr val="accent2">
                    <a:lumMod val="40000"/>
                    <a:lumOff val="60000"/>
                  </a:schemeClr>
                </a:solidFill>
                <a:highlight>
                  <a:srgbClr val="800000"/>
                </a:highlight>
                <a:latin typeface="Microsoft YaHei" panose="020B0503020204020204" pitchFamily="34" charset="-122"/>
                <a:ea typeface="Microsoft YaHei" panose="020B0503020204020204" pitchFamily="34" charset="-122"/>
              </a:rPr>
              <a:t>万豪         </a:t>
            </a:r>
            <a:r>
              <a:rPr lang="en-US" altLang="zh-CN" sz="2400" b="1" dirty="0">
                <a:solidFill>
                  <a:schemeClr val="accent2">
                    <a:lumMod val="40000"/>
                    <a:lumOff val="60000"/>
                  </a:schemeClr>
                </a:solidFill>
                <a:highlight>
                  <a:srgbClr val="800000"/>
                </a:highlight>
                <a:latin typeface="Microsoft YaHei" panose="020B0503020204020204" pitchFamily="34" charset="-122"/>
                <a:ea typeface="Microsoft YaHei" panose="020B0503020204020204" pitchFamily="34" charset="-122"/>
              </a:rPr>
              <a:t>1927</a:t>
            </a:r>
            <a:r>
              <a:rPr lang="zh-CN" altLang="en-US" sz="2400" b="1" dirty="0">
                <a:solidFill>
                  <a:schemeClr val="accent2">
                    <a:lumMod val="40000"/>
                    <a:lumOff val="60000"/>
                  </a:schemeClr>
                </a:solidFill>
                <a:highlight>
                  <a:srgbClr val="800000"/>
                </a:highlight>
                <a:latin typeface="Microsoft YaHei" panose="020B0503020204020204" pitchFamily="34" charset="-122"/>
                <a:ea typeface="Microsoft YaHei" panose="020B0503020204020204" pitchFamily="34" charset="-122"/>
              </a:rPr>
              <a:t>年 </a:t>
            </a:r>
            <a:endParaRPr lang="zh-CN" altLang="en-US" sz="2400" b="1" dirty="0">
              <a:solidFill>
                <a:schemeClr val="accent2">
                  <a:lumMod val="40000"/>
                  <a:lumOff val="60000"/>
                </a:schemeClr>
              </a:solidFill>
              <a:highlight>
                <a:srgbClr val="800000"/>
              </a:highlight>
            </a:endParaRPr>
          </a:p>
        </p:txBody>
      </p:sp>
      <p:sp>
        <p:nvSpPr>
          <p:cNvPr id="16" name="矩形 15">
            <a:extLst>
              <a:ext uri="{FF2B5EF4-FFF2-40B4-BE49-F238E27FC236}">
                <a16:creationId xmlns:a16="http://schemas.microsoft.com/office/drawing/2014/main" id="{D4717941-994C-413D-ACF4-3EE47FA286B6}"/>
              </a:ext>
            </a:extLst>
          </p:cNvPr>
          <p:cNvSpPr/>
          <p:nvPr/>
        </p:nvSpPr>
        <p:spPr>
          <a:xfrm>
            <a:off x="61169" y="6038141"/>
            <a:ext cx="2811988" cy="461665"/>
          </a:xfrm>
          <a:prstGeom prst="rect">
            <a:avLst/>
          </a:prstGeom>
        </p:spPr>
        <p:txBody>
          <a:bodyPr wrap="none">
            <a:spAutoFit/>
          </a:bodyPr>
          <a:lstStyle/>
          <a:p>
            <a:r>
              <a:rPr lang="zh-CN" altLang="en-US" sz="2400" b="1" dirty="0">
                <a:solidFill>
                  <a:schemeClr val="accent2">
                    <a:lumMod val="40000"/>
                    <a:lumOff val="60000"/>
                  </a:schemeClr>
                </a:solidFill>
                <a:highlight>
                  <a:srgbClr val="800000"/>
                </a:highlight>
                <a:latin typeface="Microsoft YaHei" panose="020B0503020204020204" pitchFamily="34" charset="-122"/>
                <a:ea typeface="Microsoft YaHei" panose="020B0503020204020204" pitchFamily="34" charset="-122"/>
              </a:rPr>
              <a:t>温德姆      </a:t>
            </a:r>
            <a:r>
              <a:rPr lang="en-US" altLang="zh-CN" sz="2400" b="1" dirty="0">
                <a:solidFill>
                  <a:schemeClr val="accent2">
                    <a:lumMod val="40000"/>
                    <a:lumOff val="60000"/>
                  </a:schemeClr>
                </a:solidFill>
                <a:highlight>
                  <a:srgbClr val="800000"/>
                </a:highlight>
                <a:latin typeface="Microsoft YaHei" panose="020B0503020204020204" pitchFamily="34" charset="-122"/>
                <a:ea typeface="Microsoft YaHei" panose="020B0503020204020204" pitchFamily="34" charset="-122"/>
              </a:rPr>
              <a:t>1974</a:t>
            </a:r>
            <a:r>
              <a:rPr lang="zh-CN" altLang="en-US" sz="2400" b="1" dirty="0">
                <a:solidFill>
                  <a:schemeClr val="accent2">
                    <a:lumMod val="40000"/>
                    <a:lumOff val="60000"/>
                  </a:schemeClr>
                </a:solidFill>
                <a:highlight>
                  <a:srgbClr val="800000"/>
                </a:highlight>
                <a:latin typeface="Microsoft YaHei" panose="020B0503020204020204" pitchFamily="34" charset="-122"/>
                <a:ea typeface="Microsoft YaHei" panose="020B0503020204020204" pitchFamily="34" charset="-122"/>
              </a:rPr>
              <a:t>年 </a:t>
            </a:r>
            <a:endParaRPr lang="zh-CN" altLang="en-US" sz="2400" b="1" dirty="0">
              <a:solidFill>
                <a:schemeClr val="accent2">
                  <a:lumMod val="40000"/>
                  <a:lumOff val="60000"/>
                </a:schemeClr>
              </a:solidFill>
              <a:highlight>
                <a:srgbClr val="800000"/>
              </a:highlight>
            </a:endParaRPr>
          </a:p>
        </p:txBody>
      </p:sp>
      <p:sp>
        <p:nvSpPr>
          <p:cNvPr id="17" name="矩形 16">
            <a:extLst>
              <a:ext uri="{FF2B5EF4-FFF2-40B4-BE49-F238E27FC236}">
                <a16:creationId xmlns:a16="http://schemas.microsoft.com/office/drawing/2014/main" id="{E44C9ED8-C516-4AC4-B1F3-F7D9C402E409}"/>
              </a:ext>
            </a:extLst>
          </p:cNvPr>
          <p:cNvSpPr/>
          <p:nvPr/>
        </p:nvSpPr>
        <p:spPr>
          <a:xfrm>
            <a:off x="61168" y="2775140"/>
            <a:ext cx="3042057" cy="461665"/>
          </a:xfrm>
          <a:prstGeom prst="rect">
            <a:avLst/>
          </a:prstGeom>
        </p:spPr>
        <p:txBody>
          <a:bodyPr wrap="square">
            <a:spAutoFit/>
          </a:bodyPr>
          <a:lstStyle/>
          <a:p>
            <a:r>
              <a:rPr lang="zh-CN" altLang="en-US" sz="2400" b="1" dirty="0">
                <a:solidFill>
                  <a:schemeClr val="accent2">
                    <a:lumMod val="40000"/>
                    <a:lumOff val="60000"/>
                  </a:schemeClr>
                </a:solidFill>
                <a:highlight>
                  <a:srgbClr val="800000"/>
                </a:highlight>
                <a:latin typeface="Microsoft YaHei" panose="020B0503020204020204" pitchFamily="34" charset="-122"/>
                <a:ea typeface="Microsoft YaHei" panose="020B0503020204020204" pitchFamily="34" charset="-122"/>
              </a:rPr>
              <a:t>洲际         </a:t>
            </a:r>
            <a:r>
              <a:rPr lang="en-US" altLang="zh-CN" sz="2400" b="1" dirty="0">
                <a:solidFill>
                  <a:schemeClr val="accent2">
                    <a:lumMod val="40000"/>
                    <a:lumOff val="60000"/>
                  </a:schemeClr>
                </a:solidFill>
                <a:highlight>
                  <a:srgbClr val="800000"/>
                </a:highlight>
                <a:latin typeface="Microsoft YaHei" panose="020B0503020204020204" pitchFamily="34" charset="-122"/>
                <a:ea typeface="Microsoft YaHei" panose="020B0503020204020204" pitchFamily="34" charset="-122"/>
              </a:rPr>
              <a:t>1946</a:t>
            </a:r>
            <a:r>
              <a:rPr lang="zh-CN" altLang="en-US" sz="2400" b="1" dirty="0">
                <a:solidFill>
                  <a:schemeClr val="accent2">
                    <a:lumMod val="40000"/>
                    <a:lumOff val="60000"/>
                  </a:schemeClr>
                </a:solidFill>
                <a:highlight>
                  <a:srgbClr val="800000"/>
                </a:highlight>
                <a:latin typeface="Microsoft YaHei" panose="020B0503020204020204" pitchFamily="34" charset="-122"/>
                <a:ea typeface="Microsoft YaHei" panose="020B0503020204020204" pitchFamily="34" charset="-122"/>
              </a:rPr>
              <a:t>年 </a:t>
            </a:r>
            <a:endParaRPr lang="zh-CN" altLang="en-US" sz="2400" b="1" dirty="0">
              <a:solidFill>
                <a:schemeClr val="accent2">
                  <a:lumMod val="40000"/>
                  <a:lumOff val="60000"/>
                </a:schemeClr>
              </a:solidFill>
              <a:highlight>
                <a:srgbClr val="800000"/>
              </a:highlight>
            </a:endParaRPr>
          </a:p>
        </p:txBody>
      </p:sp>
      <p:sp>
        <p:nvSpPr>
          <p:cNvPr id="18" name="矩形 17">
            <a:extLst>
              <a:ext uri="{FF2B5EF4-FFF2-40B4-BE49-F238E27FC236}">
                <a16:creationId xmlns:a16="http://schemas.microsoft.com/office/drawing/2014/main" id="{D7FAFA8E-69DB-4BEC-B843-2FF2EFFFD7C6}"/>
              </a:ext>
            </a:extLst>
          </p:cNvPr>
          <p:cNvSpPr/>
          <p:nvPr/>
        </p:nvSpPr>
        <p:spPr>
          <a:xfrm>
            <a:off x="68928" y="5015520"/>
            <a:ext cx="3034297" cy="461665"/>
          </a:xfrm>
          <a:prstGeom prst="rect">
            <a:avLst/>
          </a:prstGeom>
        </p:spPr>
        <p:txBody>
          <a:bodyPr wrap="square">
            <a:spAutoFit/>
          </a:bodyPr>
          <a:lstStyle/>
          <a:p>
            <a:r>
              <a:rPr lang="zh-CN" altLang="en-US" sz="2400" b="1" dirty="0">
                <a:solidFill>
                  <a:schemeClr val="accent2">
                    <a:lumMod val="40000"/>
                    <a:lumOff val="60000"/>
                  </a:schemeClr>
                </a:solidFill>
                <a:highlight>
                  <a:srgbClr val="800000"/>
                </a:highlight>
                <a:latin typeface="Microsoft YaHei" panose="020B0503020204020204" pitchFamily="34" charset="-122"/>
                <a:ea typeface="Microsoft YaHei" panose="020B0503020204020204" pitchFamily="34" charset="-122"/>
              </a:rPr>
              <a:t>雅高         </a:t>
            </a:r>
            <a:r>
              <a:rPr lang="en-US" altLang="zh-CN" sz="2400" b="1" dirty="0">
                <a:solidFill>
                  <a:schemeClr val="accent2">
                    <a:lumMod val="40000"/>
                    <a:lumOff val="60000"/>
                  </a:schemeClr>
                </a:solidFill>
                <a:highlight>
                  <a:srgbClr val="800000"/>
                </a:highlight>
                <a:latin typeface="Microsoft YaHei" panose="020B0503020204020204" pitchFamily="34" charset="-122"/>
                <a:ea typeface="Microsoft YaHei" panose="020B0503020204020204" pitchFamily="34" charset="-122"/>
              </a:rPr>
              <a:t>1967</a:t>
            </a:r>
            <a:r>
              <a:rPr lang="zh-CN" altLang="en-US" sz="2400" b="1" dirty="0">
                <a:solidFill>
                  <a:schemeClr val="accent2">
                    <a:lumMod val="40000"/>
                    <a:lumOff val="60000"/>
                  </a:schemeClr>
                </a:solidFill>
                <a:highlight>
                  <a:srgbClr val="800000"/>
                </a:highlight>
                <a:latin typeface="Microsoft YaHei" panose="020B0503020204020204" pitchFamily="34" charset="-122"/>
                <a:ea typeface="Microsoft YaHei" panose="020B0503020204020204" pitchFamily="34" charset="-122"/>
              </a:rPr>
              <a:t>年 </a:t>
            </a:r>
            <a:endParaRPr lang="zh-CN" altLang="en-US" sz="2400" b="1" dirty="0">
              <a:solidFill>
                <a:schemeClr val="accent2">
                  <a:lumMod val="40000"/>
                  <a:lumOff val="60000"/>
                </a:schemeClr>
              </a:solidFill>
              <a:highlight>
                <a:srgbClr val="800000"/>
              </a:highlight>
            </a:endParaRPr>
          </a:p>
        </p:txBody>
      </p:sp>
      <p:sp>
        <p:nvSpPr>
          <p:cNvPr id="19" name="矩形 18">
            <a:extLst>
              <a:ext uri="{FF2B5EF4-FFF2-40B4-BE49-F238E27FC236}">
                <a16:creationId xmlns:a16="http://schemas.microsoft.com/office/drawing/2014/main" id="{CD0AD3FE-2CA7-43FE-B422-C36C906EC5C3}"/>
              </a:ext>
            </a:extLst>
          </p:cNvPr>
          <p:cNvSpPr/>
          <p:nvPr/>
        </p:nvSpPr>
        <p:spPr>
          <a:xfrm>
            <a:off x="9924009" y="1851841"/>
            <a:ext cx="2323363" cy="2123658"/>
          </a:xfrm>
          <a:prstGeom prst="rect">
            <a:avLst/>
          </a:prstGeom>
        </p:spPr>
        <p:txBody>
          <a:bodyPr wrap="square">
            <a:spAutoFit/>
          </a:bodyPr>
          <a:lstStyle/>
          <a:p>
            <a:r>
              <a:rPr lang="en-US" altLang="zh-CN" sz="2400" dirty="0">
                <a:latin typeface="微软雅黑" panose="020B0503020204020204" pitchFamily="34" charset="-122"/>
                <a:ea typeface="微软雅黑" panose="020B0503020204020204" pitchFamily="34" charset="-122"/>
              </a:rPr>
              <a:t>100</a:t>
            </a:r>
            <a:r>
              <a:rPr lang="zh-CN" altLang="en-US" sz="2400" dirty="0">
                <a:latin typeface="微软雅黑" panose="020B0503020204020204" pitchFamily="34" charset="-122"/>
                <a:ea typeface="微软雅黑" panose="020B0503020204020204" pitchFamily="34" charset="-122"/>
              </a:rPr>
              <a:t>年</a:t>
            </a:r>
            <a:endParaRPr lang="en-US" altLang="zh-CN" sz="2400" dirty="0">
              <a:latin typeface="微软雅黑" panose="020B0503020204020204" pitchFamily="34" charset="-122"/>
              <a:ea typeface="微软雅黑" panose="020B0503020204020204" pitchFamily="34" charset="-122"/>
            </a:endParaRPr>
          </a:p>
          <a:p>
            <a:r>
              <a:rPr lang="en-US" altLang="zh-CN" sz="8800" dirty="0">
                <a:latin typeface="微软雅黑" panose="020B0503020204020204" pitchFamily="34" charset="-122"/>
                <a:ea typeface="微软雅黑" panose="020B0503020204020204" pitchFamily="34" charset="-122"/>
              </a:rPr>
              <a:t>130    </a:t>
            </a:r>
            <a:r>
              <a:rPr lang="zh-CN" altLang="en-US" sz="2000" dirty="0">
                <a:latin typeface="微软雅黑" panose="020B0503020204020204" pitchFamily="34" charset="-122"/>
                <a:ea typeface="微软雅黑" panose="020B0503020204020204" pitchFamily="34" charset="-122"/>
              </a:rPr>
              <a:t> 酒店品牌</a:t>
            </a:r>
          </a:p>
        </p:txBody>
      </p:sp>
    </p:spTree>
    <p:extLst>
      <p:ext uri="{BB962C8B-B14F-4D97-AF65-F5344CB8AC3E}">
        <p14:creationId xmlns:p14="http://schemas.microsoft.com/office/powerpoint/2010/main" val="4084939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D53ACAF-5B25-46E5-9818-32E3746E8F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3300" y="1411738"/>
            <a:ext cx="2625877" cy="5446262"/>
          </a:xfrm>
          <a:prstGeom prst="rect">
            <a:avLst/>
          </a:prstGeom>
        </p:spPr>
      </p:pic>
      <p:pic>
        <p:nvPicPr>
          <p:cNvPr id="6" name="图片 5">
            <a:extLst>
              <a:ext uri="{FF2B5EF4-FFF2-40B4-BE49-F238E27FC236}">
                <a16:creationId xmlns:a16="http://schemas.microsoft.com/office/drawing/2014/main" id="{D9A03F71-42A4-4210-8AA1-D081ED339E4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39886" y="1411738"/>
            <a:ext cx="2625877" cy="5446263"/>
          </a:xfrm>
          <a:prstGeom prst="rect">
            <a:avLst/>
          </a:prstGeom>
        </p:spPr>
      </p:pic>
      <p:sp>
        <p:nvSpPr>
          <p:cNvPr id="8" name="矩形 7">
            <a:extLst>
              <a:ext uri="{FF2B5EF4-FFF2-40B4-BE49-F238E27FC236}">
                <a16:creationId xmlns:a16="http://schemas.microsoft.com/office/drawing/2014/main" id="{D0169E10-990F-4AAA-8B61-0B92C73D5FD3}"/>
              </a:ext>
            </a:extLst>
          </p:cNvPr>
          <p:cNvSpPr/>
          <p:nvPr/>
        </p:nvSpPr>
        <p:spPr>
          <a:xfrm>
            <a:off x="0" y="89210"/>
            <a:ext cx="11704232" cy="1323439"/>
          </a:xfrm>
          <a:prstGeom prst="rect">
            <a:avLst/>
          </a:prstGeom>
        </p:spPr>
        <p:txBody>
          <a:bodyPr wrap="square">
            <a:spAutoFit/>
          </a:bodyPr>
          <a:lstStyle/>
          <a:p>
            <a:r>
              <a:rPr lang="en-US" altLang="zh-CN" sz="4000" dirty="0">
                <a:latin typeface="微软雅黑" panose="020B0503020204020204" pitchFamily="34" charset="-122"/>
                <a:ea typeface="微软雅黑" panose="020B0503020204020204" pitchFamily="34" charset="-122"/>
              </a:rPr>
              <a:t>12.</a:t>
            </a:r>
            <a:r>
              <a:rPr lang="zh-CN" altLang="en-US" sz="4000" b="1" dirty="0">
                <a:latin typeface="微软雅黑" panose="020B0503020204020204" pitchFamily="34" charset="-122"/>
                <a:ea typeface="微软雅黑" panose="020B0503020204020204" pitchFamily="34" charset="-122"/>
              </a:rPr>
              <a:t>近郊度假型酒店正成为消费者、资本和行业巨头追逐的对象。</a:t>
            </a:r>
            <a:endParaRPr lang="en-US" altLang="zh-CN" sz="40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86067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BC28430-8023-4549-9BF5-454ACA8A6F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341" y="1125953"/>
            <a:ext cx="2518432" cy="5454270"/>
          </a:xfrm>
          <a:prstGeom prst="rect">
            <a:avLst/>
          </a:prstGeom>
        </p:spPr>
      </p:pic>
      <p:sp>
        <p:nvSpPr>
          <p:cNvPr id="6" name="矩形 5">
            <a:extLst>
              <a:ext uri="{FF2B5EF4-FFF2-40B4-BE49-F238E27FC236}">
                <a16:creationId xmlns:a16="http://schemas.microsoft.com/office/drawing/2014/main" id="{BF79F835-45F7-4FF3-BF5A-C2A2AECA054D}"/>
              </a:ext>
            </a:extLst>
          </p:cNvPr>
          <p:cNvSpPr/>
          <p:nvPr/>
        </p:nvSpPr>
        <p:spPr>
          <a:xfrm>
            <a:off x="3176993" y="3544956"/>
            <a:ext cx="3968389" cy="1600438"/>
          </a:xfrm>
          <a:prstGeom prst="rect">
            <a:avLst/>
          </a:prstGeom>
        </p:spPr>
        <p:txBody>
          <a:bodyPr wrap="square">
            <a:spAutoFit/>
          </a:bodyPr>
          <a:lstStyle/>
          <a:p>
            <a:r>
              <a:rPr lang="en-US" altLang="zh-CN" b="1" dirty="0">
                <a:latin typeface="微软雅黑" panose="020B0503020204020204" pitchFamily="34" charset="-122"/>
                <a:ea typeface="微软雅黑" panose="020B0503020204020204" pitchFamily="34" charset="-122"/>
              </a:rPr>
              <a:t>300</a:t>
            </a:r>
            <a:r>
              <a:rPr lang="zh-CN" altLang="en-US" b="1" dirty="0">
                <a:latin typeface="微软雅黑" panose="020B0503020204020204" pitchFamily="34" charset="-122"/>
                <a:ea typeface="微软雅黑" panose="020B0503020204020204" pitchFamily="34" charset="-122"/>
              </a:rPr>
              <a:t>个订单</a:t>
            </a:r>
            <a:r>
              <a:rPr lang="en-US" altLang="zh-CN" b="1" dirty="0">
                <a:latin typeface="微软雅黑" panose="020B0503020204020204" pitchFamily="34" charset="-122"/>
                <a:ea typeface="微软雅黑" panose="020B0503020204020204" pitchFamily="34" charset="-122"/>
              </a:rPr>
              <a:t>/3000</a:t>
            </a:r>
            <a:r>
              <a:rPr lang="zh-CN" altLang="en-US" b="1" dirty="0">
                <a:latin typeface="微软雅黑" panose="020B0503020204020204" pitchFamily="34" charset="-122"/>
                <a:ea typeface="微软雅黑" panose="020B0503020204020204" pitchFamily="34" charset="-122"/>
              </a:rPr>
              <a:t>万浏览量</a:t>
            </a:r>
            <a:endParaRPr lang="en-US" altLang="zh-CN" b="1" dirty="0">
              <a:latin typeface="微软雅黑" panose="020B0503020204020204" pitchFamily="34" charset="-122"/>
              <a:ea typeface="微软雅黑" panose="020B0503020204020204" pitchFamily="34" charset="-122"/>
            </a:endParaRPr>
          </a:p>
          <a:p>
            <a:r>
              <a:rPr lang="en-US" altLang="zh-CN" b="1" dirty="0">
                <a:latin typeface="微软雅黑" panose="020B0503020204020204" pitchFamily="34" charset="-122"/>
                <a:ea typeface="微软雅黑" panose="020B0503020204020204" pitchFamily="34" charset="-122"/>
              </a:rPr>
              <a:t>=</a:t>
            </a:r>
            <a:r>
              <a:rPr lang="en-US" altLang="zh-CN" sz="8000" b="1" dirty="0">
                <a:latin typeface="微软雅黑" panose="020B0503020204020204" pitchFamily="34" charset="-122"/>
                <a:ea typeface="微软雅黑" panose="020B0503020204020204" pitchFamily="34" charset="-122"/>
              </a:rPr>
              <a:t>0.001</a:t>
            </a:r>
            <a:r>
              <a:rPr lang="en-US" altLang="zh-CN" sz="4000" b="1" dirty="0">
                <a:latin typeface="微软雅黑" panose="020B0503020204020204" pitchFamily="34" charset="-122"/>
                <a:ea typeface="微软雅黑" panose="020B0503020204020204" pitchFamily="34" charset="-122"/>
              </a:rPr>
              <a:t>%</a:t>
            </a:r>
            <a:endParaRPr lang="zh-CN" altLang="en-US" sz="4000" b="1" dirty="0">
              <a:latin typeface="微软雅黑" panose="020B0503020204020204" pitchFamily="34" charset="-122"/>
              <a:ea typeface="微软雅黑" panose="020B0503020204020204" pitchFamily="34" charset="-122"/>
            </a:endParaRPr>
          </a:p>
        </p:txBody>
      </p:sp>
      <p:sp>
        <p:nvSpPr>
          <p:cNvPr id="7" name="矩形 6">
            <a:extLst>
              <a:ext uri="{FF2B5EF4-FFF2-40B4-BE49-F238E27FC236}">
                <a16:creationId xmlns:a16="http://schemas.microsoft.com/office/drawing/2014/main" id="{8C0E6977-423A-44FC-B9FA-2A1B90DF109F}"/>
              </a:ext>
            </a:extLst>
          </p:cNvPr>
          <p:cNvSpPr/>
          <p:nvPr/>
        </p:nvSpPr>
        <p:spPr>
          <a:xfrm>
            <a:off x="6896659" y="4486271"/>
            <a:ext cx="2225570" cy="2277547"/>
          </a:xfrm>
          <a:prstGeom prst="rect">
            <a:avLst/>
          </a:prstGeom>
        </p:spPr>
        <p:txBody>
          <a:bodyPr wrap="square">
            <a:spAutoFit/>
          </a:bodyPr>
          <a:lstStyle/>
          <a:p>
            <a:r>
              <a:rPr lang="en-US" altLang="zh-CN" b="1" dirty="0">
                <a:latin typeface="微软雅黑" panose="020B0503020204020204" pitchFamily="34" charset="-122"/>
                <a:ea typeface="微软雅黑" panose="020B0503020204020204" pitchFamily="34" charset="-122"/>
              </a:rPr>
              <a:t>20</a:t>
            </a:r>
            <a:r>
              <a:rPr lang="zh-CN" altLang="en-US" b="1" dirty="0">
                <a:latin typeface="微软雅黑" panose="020B0503020204020204" pitchFamily="34" charset="-122"/>
                <a:ea typeface="微软雅黑" panose="020B0503020204020204" pitchFamily="34" charset="-122"/>
              </a:rPr>
              <a:t>个订单</a:t>
            </a:r>
            <a:r>
              <a:rPr lang="en-US" altLang="zh-CN" b="1" dirty="0">
                <a:latin typeface="微软雅黑" panose="020B0503020204020204" pitchFamily="34" charset="-122"/>
                <a:ea typeface="微软雅黑" panose="020B0503020204020204" pitchFamily="34" charset="-122"/>
              </a:rPr>
              <a:t>/2000</a:t>
            </a:r>
            <a:r>
              <a:rPr lang="zh-CN" altLang="en-US" b="1" dirty="0">
                <a:latin typeface="微软雅黑" panose="020B0503020204020204" pitchFamily="34" charset="-122"/>
                <a:ea typeface="微软雅黑" panose="020B0503020204020204" pitchFamily="34" charset="-122"/>
              </a:rPr>
              <a:t>次浏览量</a:t>
            </a:r>
            <a:endParaRPr lang="en-US" altLang="zh-CN" b="1" dirty="0">
              <a:latin typeface="微软雅黑" panose="020B0503020204020204" pitchFamily="34" charset="-122"/>
              <a:ea typeface="微软雅黑" panose="020B0503020204020204" pitchFamily="34" charset="-122"/>
            </a:endParaRPr>
          </a:p>
          <a:p>
            <a:r>
              <a:rPr lang="en-US" altLang="zh-CN" b="1" dirty="0">
                <a:latin typeface="微软雅黑" panose="020B0503020204020204" pitchFamily="34" charset="-122"/>
                <a:ea typeface="微软雅黑" panose="020B0503020204020204" pitchFamily="34" charset="-122"/>
              </a:rPr>
              <a:t>                      =</a:t>
            </a:r>
            <a:r>
              <a:rPr lang="en-US" altLang="zh-CN" sz="8800" b="1" dirty="0">
                <a:latin typeface="微软雅黑" panose="020B0503020204020204" pitchFamily="34" charset="-122"/>
                <a:ea typeface="微软雅黑" panose="020B0503020204020204" pitchFamily="34" charset="-122"/>
              </a:rPr>
              <a:t>1</a:t>
            </a:r>
            <a:r>
              <a:rPr lang="en-US" altLang="zh-CN" sz="4000" b="1" dirty="0">
                <a:latin typeface="微软雅黑" panose="020B0503020204020204" pitchFamily="34" charset="-122"/>
                <a:ea typeface="微软雅黑" panose="020B0503020204020204" pitchFamily="34" charset="-122"/>
              </a:rPr>
              <a:t>%</a:t>
            </a:r>
            <a:endParaRPr lang="zh-CN" altLang="en-US" sz="4000" b="1" dirty="0">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38107CBB-2640-4D29-BF22-C97AA3EC30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47576" y="972249"/>
            <a:ext cx="2693083" cy="5585653"/>
          </a:xfrm>
          <a:prstGeom prst="rect">
            <a:avLst/>
          </a:prstGeom>
        </p:spPr>
      </p:pic>
      <p:pic>
        <p:nvPicPr>
          <p:cNvPr id="9" name="图片 8">
            <a:extLst>
              <a:ext uri="{FF2B5EF4-FFF2-40B4-BE49-F238E27FC236}">
                <a16:creationId xmlns:a16="http://schemas.microsoft.com/office/drawing/2014/main" id="{CFD82F91-6BCB-445E-92C2-C9F745433F91}"/>
              </a:ext>
            </a:extLst>
          </p:cNvPr>
          <p:cNvPicPr>
            <a:picLocks noChangeAspect="1"/>
          </p:cNvPicPr>
          <p:nvPr/>
        </p:nvPicPr>
        <p:blipFill>
          <a:blip r:embed="rId5"/>
          <a:stretch>
            <a:fillRect/>
          </a:stretch>
        </p:blipFill>
        <p:spPr>
          <a:xfrm>
            <a:off x="3140544" y="1125953"/>
            <a:ext cx="2321808" cy="2321808"/>
          </a:xfrm>
          <a:prstGeom prst="rect">
            <a:avLst/>
          </a:prstGeom>
        </p:spPr>
      </p:pic>
      <p:pic>
        <p:nvPicPr>
          <p:cNvPr id="10" name="图片 9">
            <a:extLst>
              <a:ext uri="{FF2B5EF4-FFF2-40B4-BE49-F238E27FC236}">
                <a16:creationId xmlns:a16="http://schemas.microsoft.com/office/drawing/2014/main" id="{A8BD703A-699D-47AB-9C37-08C9E3D6626D}"/>
              </a:ext>
            </a:extLst>
          </p:cNvPr>
          <p:cNvPicPr>
            <a:picLocks noChangeAspect="1"/>
          </p:cNvPicPr>
          <p:nvPr/>
        </p:nvPicPr>
        <p:blipFill>
          <a:blip r:embed="rId6"/>
          <a:stretch>
            <a:fillRect/>
          </a:stretch>
        </p:blipFill>
        <p:spPr>
          <a:xfrm>
            <a:off x="6356727" y="1036890"/>
            <a:ext cx="2590849" cy="2590849"/>
          </a:xfrm>
          <a:prstGeom prst="rect">
            <a:avLst/>
          </a:prstGeom>
        </p:spPr>
      </p:pic>
      <p:sp>
        <p:nvSpPr>
          <p:cNvPr id="11" name="矩形 10">
            <a:extLst>
              <a:ext uri="{FF2B5EF4-FFF2-40B4-BE49-F238E27FC236}">
                <a16:creationId xmlns:a16="http://schemas.microsoft.com/office/drawing/2014/main" id="{64FBEF9A-F8D5-4DBE-AC6A-2053BCD66E12}"/>
              </a:ext>
            </a:extLst>
          </p:cNvPr>
          <p:cNvSpPr/>
          <p:nvPr/>
        </p:nvSpPr>
        <p:spPr>
          <a:xfrm>
            <a:off x="327468" y="204501"/>
            <a:ext cx="10347705" cy="707886"/>
          </a:xfrm>
          <a:prstGeom prst="rect">
            <a:avLst/>
          </a:prstGeom>
        </p:spPr>
        <p:txBody>
          <a:bodyPr wrap="none">
            <a:spAutoFit/>
          </a:bodyPr>
          <a:lstStyle/>
          <a:p>
            <a:r>
              <a:rPr lang="en-US" altLang="zh-CN" sz="4000" b="1" dirty="0">
                <a:latin typeface="微软雅黑" panose="020B0503020204020204" pitchFamily="34" charset="-122"/>
                <a:ea typeface="微软雅黑" panose="020B0503020204020204" pitchFamily="34" charset="-122"/>
              </a:rPr>
              <a:t>13. </a:t>
            </a:r>
            <a:r>
              <a:rPr lang="zh-CN" altLang="en-US" sz="4000" b="1" dirty="0">
                <a:latin typeface="微软雅黑" panose="020B0503020204020204" pitchFamily="34" charset="-122"/>
                <a:ea typeface="微软雅黑" panose="020B0503020204020204" pitchFamily="34" charset="-122"/>
              </a:rPr>
              <a:t>抖音进军民宿，理想和现实差距挺大的。</a:t>
            </a:r>
          </a:p>
        </p:txBody>
      </p:sp>
    </p:spTree>
    <p:extLst>
      <p:ext uri="{BB962C8B-B14F-4D97-AF65-F5344CB8AC3E}">
        <p14:creationId xmlns:p14="http://schemas.microsoft.com/office/powerpoint/2010/main" val="2859833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E168B6C-5163-4DD8-B56F-CBFB2E0E0E1E}"/>
              </a:ext>
            </a:extLst>
          </p:cNvPr>
          <p:cNvPicPr>
            <a:picLocks noChangeAspect="1"/>
          </p:cNvPicPr>
          <p:nvPr/>
        </p:nvPicPr>
        <p:blipFill>
          <a:blip r:embed="rId3">
            <a:extLst>
              <a:ext uri="{BEBA8EAE-BF5A-486C-A8C5-ECC9F3942E4B}">
                <a14:imgProps xmlns:a14="http://schemas.microsoft.com/office/drawing/2010/main">
                  <a14:imgLayer r:embed="rId4">
                    <a14:imgEffect>
                      <a14:artisticPencilSketch trans="41000"/>
                    </a14:imgEffect>
                  </a14:imgLayer>
                </a14:imgProps>
              </a:ext>
            </a:extLst>
          </a:blip>
          <a:stretch>
            <a:fillRect/>
          </a:stretch>
        </p:blipFill>
        <p:spPr>
          <a:xfrm>
            <a:off x="1018800" y="904089"/>
            <a:ext cx="10312898" cy="6878622"/>
          </a:xfrm>
          <a:prstGeom prst="rect">
            <a:avLst/>
          </a:prstGeom>
          <a:effectLst>
            <a:softEdge rad="0"/>
          </a:effectLst>
        </p:spPr>
      </p:pic>
      <p:pic>
        <p:nvPicPr>
          <p:cNvPr id="4" name="图片 3">
            <a:extLst>
              <a:ext uri="{FF2B5EF4-FFF2-40B4-BE49-F238E27FC236}">
                <a16:creationId xmlns:a16="http://schemas.microsoft.com/office/drawing/2014/main" id="{377FE3A3-4340-429B-B439-AECCD464A40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6906" y="2442705"/>
            <a:ext cx="5849094" cy="2105214"/>
          </a:xfrm>
          <a:prstGeom prst="rect">
            <a:avLst/>
          </a:prstGeom>
        </p:spPr>
      </p:pic>
      <p:sp>
        <p:nvSpPr>
          <p:cNvPr id="5" name="矩形 4">
            <a:extLst>
              <a:ext uri="{FF2B5EF4-FFF2-40B4-BE49-F238E27FC236}">
                <a16:creationId xmlns:a16="http://schemas.microsoft.com/office/drawing/2014/main" id="{513BC458-9916-403C-B940-696EF2C46C81}"/>
              </a:ext>
            </a:extLst>
          </p:cNvPr>
          <p:cNvSpPr/>
          <p:nvPr/>
        </p:nvSpPr>
        <p:spPr>
          <a:xfrm>
            <a:off x="1018800" y="-10311"/>
            <a:ext cx="10312898" cy="1323439"/>
          </a:xfrm>
          <a:prstGeom prst="rect">
            <a:avLst/>
          </a:prstGeom>
          <a:solidFill>
            <a:srgbClr val="FF0000"/>
          </a:solidFill>
        </p:spPr>
        <p:txBody>
          <a:bodyPr wrap="square">
            <a:spAutoFit/>
          </a:bodyPr>
          <a:lstStyle/>
          <a:p>
            <a:r>
              <a:rPr lang="en-US" altLang="zh-CN" sz="4000" b="1" dirty="0">
                <a:solidFill>
                  <a:srgbClr val="FFFF00"/>
                </a:solidFill>
                <a:latin typeface="微软雅黑" panose="020B0503020204020204" pitchFamily="34" charset="-122"/>
                <a:ea typeface="微软雅黑" panose="020B0503020204020204" pitchFamily="34" charset="-122"/>
              </a:rPr>
              <a:t>14. OYO</a:t>
            </a:r>
            <a:r>
              <a:rPr lang="zh-CN" altLang="en-US" sz="4000" b="1" dirty="0">
                <a:solidFill>
                  <a:srgbClr val="FFFF00"/>
                </a:solidFill>
                <a:latin typeface="微软雅黑" panose="020B0503020204020204" pitchFamily="34" charset="-122"/>
                <a:ea typeface="微软雅黑" panose="020B0503020204020204" pitchFamily="34" charset="-122"/>
              </a:rPr>
              <a:t>会不会像十年前的季琦一样，</a:t>
            </a:r>
            <a:endParaRPr lang="en-US" altLang="zh-CN" sz="4000" b="1" dirty="0">
              <a:solidFill>
                <a:srgbClr val="FFFF00"/>
              </a:solidFill>
              <a:latin typeface="微软雅黑" panose="020B0503020204020204" pitchFamily="34" charset="-122"/>
              <a:ea typeface="微软雅黑" panose="020B0503020204020204" pitchFamily="34" charset="-122"/>
            </a:endParaRPr>
          </a:p>
          <a:p>
            <a:r>
              <a:rPr lang="en-US" altLang="zh-CN" sz="4000" b="1" dirty="0">
                <a:solidFill>
                  <a:srgbClr val="FFFF00"/>
                </a:solidFill>
                <a:latin typeface="微软雅黑" panose="020B0503020204020204" pitchFamily="34" charset="-122"/>
                <a:ea typeface="微软雅黑" panose="020B0503020204020204" pitchFamily="34" charset="-122"/>
              </a:rPr>
              <a:t>      </a:t>
            </a:r>
            <a:r>
              <a:rPr lang="zh-CN" altLang="en-US" sz="4000" b="1" dirty="0">
                <a:solidFill>
                  <a:srgbClr val="FFFF00"/>
                </a:solidFill>
                <a:latin typeface="微软雅黑" panose="020B0503020204020204" pitchFamily="34" charset="-122"/>
                <a:ea typeface="微软雅黑" panose="020B0503020204020204" pitchFamily="34" charset="-122"/>
              </a:rPr>
              <a:t>再颠覆一次中国酒店业？</a:t>
            </a:r>
          </a:p>
        </p:txBody>
      </p:sp>
    </p:spTree>
    <p:extLst>
      <p:ext uri="{BB962C8B-B14F-4D97-AF65-F5344CB8AC3E}">
        <p14:creationId xmlns:p14="http://schemas.microsoft.com/office/powerpoint/2010/main" val="3295059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9A07850-0C2C-4FC0-B73A-919BD81FA9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7878"/>
            <a:ext cx="3045777" cy="6317166"/>
          </a:xfrm>
          <a:prstGeom prst="rect">
            <a:avLst/>
          </a:prstGeom>
        </p:spPr>
      </p:pic>
      <p:sp>
        <p:nvSpPr>
          <p:cNvPr id="5" name="任意多边形: 形状 4">
            <a:extLst>
              <a:ext uri="{FF2B5EF4-FFF2-40B4-BE49-F238E27FC236}">
                <a16:creationId xmlns:a16="http://schemas.microsoft.com/office/drawing/2014/main" id="{5D46BA9E-D316-4806-830B-0AF676A41EDB}"/>
              </a:ext>
            </a:extLst>
          </p:cNvPr>
          <p:cNvSpPr/>
          <p:nvPr/>
        </p:nvSpPr>
        <p:spPr>
          <a:xfrm>
            <a:off x="35169" y="3186461"/>
            <a:ext cx="859412" cy="735980"/>
          </a:xfrm>
          <a:custGeom>
            <a:avLst/>
            <a:gdLst>
              <a:gd name="connsiteX0" fmla="*/ 847492 w 859412"/>
              <a:gd name="connsiteY0" fmla="*/ 379141 h 735980"/>
              <a:gd name="connsiteX1" fmla="*/ 791736 w 859412"/>
              <a:gd name="connsiteY1" fmla="*/ 323385 h 735980"/>
              <a:gd name="connsiteX2" fmla="*/ 758283 w 859412"/>
              <a:gd name="connsiteY2" fmla="*/ 301083 h 735980"/>
              <a:gd name="connsiteX3" fmla="*/ 724829 w 859412"/>
              <a:gd name="connsiteY3" fmla="*/ 267629 h 735980"/>
              <a:gd name="connsiteX4" fmla="*/ 680224 w 859412"/>
              <a:gd name="connsiteY4" fmla="*/ 234175 h 735980"/>
              <a:gd name="connsiteX5" fmla="*/ 602166 w 859412"/>
              <a:gd name="connsiteY5" fmla="*/ 122663 h 735980"/>
              <a:gd name="connsiteX6" fmla="*/ 557561 w 859412"/>
              <a:gd name="connsiteY6" fmla="*/ 66907 h 735980"/>
              <a:gd name="connsiteX7" fmla="*/ 524107 w 859412"/>
              <a:gd name="connsiteY7" fmla="*/ 44605 h 735980"/>
              <a:gd name="connsiteX8" fmla="*/ 479502 w 859412"/>
              <a:gd name="connsiteY8" fmla="*/ 0 h 735980"/>
              <a:gd name="connsiteX9" fmla="*/ 367990 w 859412"/>
              <a:gd name="connsiteY9" fmla="*/ 11151 h 735980"/>
              <a:gd name="connsiteX10" fmla="*/ 345687 w 859412"/>
              <a:gd name="connsiteY10" fmla="*/ 33453 h 735980"/>
              <a:gd name="connsiteX11" fmla="*/ 312234 w 859412"/>
              <a:gd name="connsiteY11" fmla="*/ 44605 h 735980"/>
              <a:gd name="connsiteX12" fmla="*/ 245327 w 859412"/>
              <a:gd name="connsiteY12" fmla="*/ 78058 h 735980"/>
              <a:gd name="connsiteX13" fmla="*/ 189570 w 859412"/>
              <a:gd name="connsiteY13" fmla="*/ 111512 h 735980"/>
              <a:gd name="connsiteX14" fmla="*/ 122663 w 859412"/>
              <a:gd name="connsiteY14" fmla="*/ 144966 h 735980"/>
              <a:gd name="connsiteX15" fmla="*/ 78058 w 859412"/>
              <a:gd name="connsiteY15" fmla="*/ 200722 h 735980"/>
              <a:gd name="connsiteX16" fmla="*/ 55756 w 859412"/>
              <a:gd name="connsiteY16" fmla="*/ 234175 h 735980"/>
              <a:gd name="connsiteX17" fmla="*/ 11151 w 859412"/>
              <a:gd name="connsiteY17" fmla="*/ 289932 h 735980"/>
              <a:gd name="connsiteX18" fmla="*/ 0 w 859412"/>
              <a:gd name="connsiteY18" fmla="*/ 323385 h 735980"/>
              <a:gd name="connsiteX19" fmla="*/ 22302 w 859412"/>
              <a:gd name="connsiteY19" fmla="*/ 468351 h 735980"/>
              <a:gd name="connsiteX20" fmla="*/ 44605 w 859412"/>
              <a:gd name="connsiteY20" fmla="*/ 490653 h 735980"/>
              <a:gd name="connsiteX21" fmla="*/ 89209 w 859412"/>
              <a:gd name="connsiteY21" fmla="*/ 568712 h 735980"/>
              <a:gd name="connsiteX22" fmla="*/ 133814 w 859412"/>
              <a:gd name="connsiteY22" fmla="*/ 613317 h 735980"/>
              <a:gd name="connsiteX23" fmla="*/ 178419 w 859412"/>
              <a:gd name="connsiteY23" fmla="*/ 657922 h 735980"/>
              <a:gd name="connsiteX24" fmla="*/ 223024 w 859412"/>
              <a:gd name="connsiteY24" fmla="*/ 702527 h 735980"/>
              <a:gd name="connsiteX25" fmla="*/ 289931 w 859412"/>
              <a:gd name="connsiteY25" fmla="*/ 724829 h 735980"/>
              <a:gd name="connsiteX26" fmla="*/ 323385 w 859412"/>
              <a:gd name="connsiteY26" fmla="*/ 735980 h 735980"/>
              <a:gd name="connsiteX27" fmla="*/ 735980 w 859412"/>
              <a:gd name="connsiteY27" fmla="*/ 724829 h 735980"/>
              <a:gd name="connsiteX28" fmla="*/ 769434 w 859412"/>
              <a:gd name="connsiteY28" fmla="*/ 713678 h 735980"/>
              <a:gd name="connsiteX29" fmla="*/ 825190 w 859412"/>
              <a:gd name="connsiteY29" fmla="*/ 680224 h 735980"/>
              <a:gd name="connsiteX30" fmla="*/ 836341 w 859412"/>
              <a:gd name="connsiteY30" fmla="*/ 646771 h 735980"/>
              <a:gd name="connsiteX31" fmla="*/ 858644 w 859412"/>
              <a:gd name="connsiteY31" fmla="*/ 624468 h 735980"/>
              <a:gd name="connsiteX32" fmla="*/ 847492 w 859412"/>
              <a:gd name="connsiteY32" fmla="*/ 434897 h 735980"/>
              <a:gd name="connsiteX33" fmla="*/ 836341 w 859412"/>
              <a:gd name="connsiteY33" fmla="*/ 401444 h 735980"/>
              <a:gd name="connsiteX34" fmla="*/ 847492 w 859412"/>
              <a:gd name="connsiteY34" fmla="*/ 379141 h 735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59412" h="735980">
                <a:moveTo>
                  <a:pt x="847492" y="379141"/>
                </a:moveTo>
                <a:cubicBezTo>
                  <a:pt x="840058" y="366131"/>
                  <a:pt x="811516" y="340693"/>
                  <a:pt x="791736" y="323385"/>
                </a:cubicBezTo>
                <a:cubicBezTo>
                  <a:pt x="781650" y="314560"/>
                  <a:pt x="768579" y="309663"/>
                  <a:pt x="758283" y="301083"/>
                </a:cubicBezTo>
                <a:cubicBezTo>
                  <a:pt x="746168" y="290987"/>
                  <a:pt x="736803" y="277892"/>
                  <a:pt x="724829" y="267629"/>
                </a:cubicBezTo>
                <a:cubicBezTo>
                  <a:pt x="710718" y="255534"/>
                  <a:pt x="695092" y="245326"/>
                  <a:pt x="680224" y="234175"/>
                </a:cubicBezTo>
                <a:cubicBezTo>
                  <a:pt x="621546" y="87478"/>
                  <a:pt x="707023" y="279941"/>
                  <a:pt x="602166" y="122663"/>
                </a:cubicBezTo>
                <a:cubicBezTo>
                  <a:pt x="585609" y="97828"/>
                  <a:pt x="580257" y="85064"/>
                  <a:pt x="557561" y="66907"/>
                </a:cubicBezTo>
                <a:cubicBezTo>
                  <a:pt x="547096" y="58535"/>
                  <a:pt x="534283" y="53327"/>
                  <a:pt x="524107" y="44605"/>
                </a:cubicBezTo>
                <a:cubicBezTo>
                  <a:pt x="508142" y="30921"/>
                  <a:pt x="479502" y="0"/>
                  <a:pt x="479502" y="0"/>
                </a:cubicBezTo>
                <a:cubicBezTo>
                  <a:pt x="442331" y="3717"/>
                  <a:pt x="404231" y="2091"/>
                  <a:pt x="367990" y="11151"/>
                </a:cubicBezTo>
                <a:cubicBezTo>
                  <a:pt x="357790" y="13701"/>
                  <a:pt x="354702" y="28044"/>
                  <a:pt x="345687" y="33453"/>
                </a:cubicBezTo>
                <a:cubicBezTo>
                  <a:pt x="335608" y="39501"/>
                  <a:pt x="322747" y="39348"/>
                  <a:pt x="312234" y="44605"/>
                </a:cubicBezTo>
                <a:cubicBezTo>
                  <a:pt x="225775" y="87835"/>
                  <a:pt x="329405" y="50032"/>
                  <a:pt x="245327" y="78058"/>
                </a:cubicBezTo>
                <a:cubicBezTo>
                  <a:pt x="201764" y="121621"/>
                  <a:pt x="247474" y="82560"/>
                  <a:pt x="189570" y="111512"/>
                </a:cubicBezTo>
                <a:cubicBezTo>
                  <a:pt x="103094" y="154749"/>
                  <a:pt x="206759" y="116932"/>
                  <a:pt x="122663" y="144966"/>
                </a:cubicBezTo>
                <a:cubicBezTo>
                  <a:pt x="54022" y="247928"/>
                  <a:pt x="141616" y="121275"/>
                  <a:pt x="78058" y="200722"/>
                </a:cubicBezTo>
                <a:cubicBezTo>
                  <a:pt x="69686" y="211187"/>
                  <a:pt x="64128" y="223710"/>
                  <a:pt x="55756" y="234175"/>
                </a:cubicBezTo>
                <a:cubicBezTo>
                  <a:pt x="28096" y="268749"/>
                  <a:pt x="34033" y="244167"/>
                  <a:pt x="11151" y="289932"/>
                </a:cubicBezTo>
                <a:cubicBezTo>
                  <a:pt x="5894" y="300445"/>
                  <a:pt x="3717" y="312234"/>
                  <a:pt x="0" y="323385"/>
                </a:cubicBezTo>
                <a:cubicBezTo>
                  <a:pt x="832" y="330038"/>
                  <a:pt x="13287" y="447317"/>
                  <a:pt x="22302" y="468351"/>
                </a:cubicBezTo>
                <a:cubicBezTo>
                  <a:pt x="26444" y="478014"/>
                  <a:pt x="37171" y="483219"/>
                  <a:pt x="44605" y="490653"/>
                </a:cubicBezTo>
                <a:cubicBezTo>
                  <a:pt x="57260" y="515964"/>
                  <a:pt x="70296" y="546647"/>
                  <a:pt x="89209" y="568712"/>
                </a:cubicBezTo>
                <a:cubicBezTo>
                  <a:pt x="102893" y="584677"/>
                  <a:pt x="133814" y="613317"/>
                  <a:pt x="133814" y="613317"/>
                </a:cubicBezTo>
                <a:cubicBezTo>
                  <a:pt x="156118" y="680226"/>
                  <a:pt x="126380" y="620751"/>
                  <a:pt x="178419" y="657922"/>
                </a:cubicBezTo>
                <a:cubicBezTo>
                  <a:pt x="195529" y="670144"/>
                  <a:pt x="203076" y="695878"/>
                  <a:pt x="223024" y="702527"/>
                </a:cubicBezTo>
                <a:lnTo>
                  <a:pt x="289931" y="724829"/>
                </a:lnTo>
                <a:lnTo>
                  <a:pt x="323385" y="735980"/>
                </a:lnTo>
                <a:cubicBezTo>
                  <a:pt x="460917" y="732263"/>
                  <a:pt x="598570" y="731699"/>
                  <a:pt x="735980" y="724829"/>
                </a:cubicBezTo>
                <a:cubicBezTo>
                  <a:pt x="747720" y="724242"/>
                  <a:pt x="759355" y="719726"/>
                  <a:pt x="769434" y="713678"/>
                </a:cubicBezTo>
                <a:cubicBezTo>
                  <a:pt x="845969" y="667756"/>
                  <a:pt x="730420" y="711813"/>
                  <a:pt x="825190" y="680224"/>
                </a:cubicBezTo>
                <a:cubicBezTo>
                  <a:pt x="828907" y="669073"/>
                  <a:pt x="830293" y="656850"/>
                  <a:pt x="836341" y="646771"/>
                </a:cubicBezTo>
                <a:cubicBezTo>
                  <a:pt x="841750" y="637756"/>
                  <a:pt x="858091" y="634967"/>
                  <a:pt x="858644" y="624468"/>
                </a:cubicBezTo>
                <a:cubicBezTo>
                  <a:pt x="861971" y="561256"/>
                  <a:pt x="853791" y="497882"/>
                  <a:pt x="847492" y="434897"/>
                </a:cubicBezTo>
                <a:cubicBezTo>
                  <a:pt x="846322" y="423201"/>
                  <a:pt x="842388" y="411523"/>
                  <a:pt x="836341" y="401444"/>
                </a:cubicBezTo>
                <a:cubicBezTo>
                  <a:pt x="830932" y="392429"/>
                  <a:pt x="854926" y="392151"/>
                  <a:pt x="847492" y="379141"/>
                </a:cubicBezTo>
                <a:close/>
              </a:path>
            </a:pathLst>
          </a:cu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B70431DF-2DFF-4D2B-AF73-4391A80F93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39398" y="27878"/>
            <a:ext cx="2838782" cy="5887843"/>
          </a:xfrm>
          <a:prstGeom prst="rect">
            <a:avLst/>
          </a:prstGeom>
        </p:spPr>
      </p:pic>
      <p:pic>
        <p:nvPicPr>
          <p:cNvPr id="7" name="图片 6">
            <a:extLst>
              <a:ext uri="{FF2B5EF4-FFF2-40B4-BE49-F238E27FC236}">
                <a16:creationId xmlns:a16="http://schemas.microsoft.com/office/drawing/2014/main" id="{17E146AE-2121-4754-89DD-D9F48160E8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139390"/>
            <a:ext cx="2785017" cy="5776332"/>
          </a:xfrm>
          <a:prstGeom prst="rect">
            <a:avLst/>
          </a:prstGeom>
        </p:spPr>
      </p:pic>
      <p:pic>
        <p:nvPicPr>
          <p:cNvPr id="8" name="图片 7">
            <a:extLst>
              <a:ext uri="{FF2B5EF4-FFF2-40B4-BE49-F238E27FC236}">
                <a16:creationId xmlns:a16="http://schemas.microsoft.com/office/drawing/2014/main" id="{7D020F5B-F80B-4982-A7B5-AB46220500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11743" y="200720"/>
            <a:ext cx="2755447" cy="5715001"/>
          </a:xfrm>
          <a:prstGeom prst="rect">
            <a:avLst/>
          </a:prstGeom>
        </p:spPr>
      </p:pic>
      <p:sp>
        <p:nvSpPr>
          <p:cNvPr id="9" name="矩形 8">
            <a:extLst>
              <a:ext uri="{FF2B5EF4-FFF2-40B4-BE49-F238E27FC236}">
                <a16:creationId xmlns:a16="http://schemas.microsoft.com/office/drawing/2014/main" id="{9804C801-D50F-4D7E-A116-D4B87F502FE5}"/>
              </a:ext>
            </a:extLst>
          </p:cNvPr>
          <p:cNvSpPr/>
          <p:nvPr/>
        </p:nvSpPr>
        <p:spPr>
          <a:xfrm>
            <a:off x="447765" y="6245347"/>
            <a:ext cx="2081404" cy="584775"/>
          </a:xfrm>
          <a:prstGeom prst="rect">
            <a:avLst/>
          </a:prstGeom>
          <a:solidFill>
            <a:srgbClr val="FF0000"/>
          </a:solidFill>
        </p:spPr>
        <p:txBody>
          <a:bodyPr wrap="none">
            <a:spAutoFit/>
          </a:bodyPr>
          <a:lstStyle/>
          <a:p>
            <a:r>
              <a:rPr lang="en-US" altLang="zh-CN" sz="1600" dirty="0">
                <a:solidFill>
                  <a:srgbClr val="FFFF00"/>
                </a:solidFill>
                <a:latin typeface="微软雅黑" panose="020B0503020204020204" pitchFamily="34" charset="-122"/>
                <a:ea typeface="微软雅黑" panose="020B0503020204020204" pitchFamily="34" charset="-122"/>
              </a:rPr>
              <a:t>OYO</a:t>
            </a:r>
            <a:r>
              <a:rPr lang="zh-CN" altLang="en-US" sz="1600" dirty="0">
                <a:solidFill>
                  <a:srgbClr val="FFFF00"/>
                </a:solidFill>
                <a:latin typeface="微软雅黑" panose="020B0503020204020204" pitchFamily="34" charset="-122"/>
                <a:ea typeface="微软雅黑" panose="020B0503020204020204" pitchFamily="34" charset="-122"/>
              </a:rPr>
              <a:t>小程序</a:t>
            </a:r>
            <a:endParaRPr lang="en-US" altLang="zh-CN" sz="1600" dirty="0">
              <a:solidFill>
                <a:srgbClr val="FFFF00"/>
              </a:solidFill>
              <a:latin typeface="微软雅黑" panose="020B0503020204020204" pitchFamily="34" charset="-122"/>
              <a:ea typeface="微软雅黑" panose="020B0503020204020204" pitchFamily="34" charset="-122"/>
            </a:endParaRPr>
          </a:p>
          <a:p>
            <a:r>
              <a:rPr lang="zh-CN" altLang="en-US" sz="1600" dirty="0">
                <a:solidFill>
                  <a:srgbClr val="FFFF00"/>
                </a:solidFill>
                <a:latin typeface="微软雅黑" panose="020B0503020204020204" pitchFamily="34" charset="-122"/>
                <a:ea typeface="微软雅黑" panose="020B0503020204020204" pitchFamily="34" charset="-122"/>
              </a:rPr>
              <a:t>重庆 </a:t>
            </a:r>
            <a:r>
              <a:rPr lang="en-US" altLang="zh-CN" sz="1600" dirty="0">
                <a:solidFill>
                  <a:srgbClr val="FFFF00"/>
                </a:solidFill>
                <a:latin typeface="微软雅黑" panose="020B0503020204020204" pitchFamily="34" charset="-122"/>
                <a:ea typeface="微软雅黑" panose="020B0503020204020204" pitchFamily="34" charset="-122"/>
              </a:rPr>
              <a:t>215</a:t>
            </a:r>
            <a:r>
              <a:rPr lang="zh-CN" altLang="en-US" sz="1600" dirty="0">
                <a:solidFill>
                  <a:srgbClr val="FFFF00"/>
                </a:solidFill>
                <a:latin typeface="微软雅黑" panose="020B0503020204020204" pitchFamily="34" charset="-122"/>
                <a:ea typeface="微软雅黑" panose="020B0503020204020204" pitchFamily="34" charset="-122"/>
              </a:rPr>
              <a:t>家</a:t>
            </a:r>
            <a:r>
              <a:rPr lang="en-US" altLang="zh-CN" sz="1600" dirty="0">
                <a:solidFill>
                  <a:srgbClr val="FFFF00"/>
                </a:solidFill>
                <a:latin typeface="微软雅黑" panose="020B0503020204020204" pitchFamily="34" charset="-122"/>
                <a:ea typeface="微软雅黑" panose="020B0503020204020204" pitchFamily="34" charset="-122"/>
              </a:rPr>
              <a:t>OYO</a:t>
            </a:r>
            <a:r>
              <a:rPr lang="zh-CN" altLang="en-US" sz="1600" dirty="0">
                <a:solidFill>
                  <a:srgbClr val="FFFF00"/>
                </a:solidFill>
                <a:latin typeface="微软雅黑" panose="020B0503020204020204" pitchFamily="34" charset="-122"/>
                <a:ea typeface="微软雅黑" panose="020B0503020204020204" pitchFamily="34" charset="-122"/>
              </a:rPr>
              <a:t>酒店</a:t>
            </a:r>
          </a:p>
        </p:txBody>
      </p:sp>
      <p:sp>
        <p:nvSpPr>
          <p:cNvPr id="10" name="矩形 9">
            <a:extLst>
              <a:ext uri="{FF2B5EF4-FFF2-40B4-BE49-F238E27FC236}">
                <a16:creationId xmlns:a16="http://schemas.microsoft.com/office/drawing/2014/main" id="{9A2DFE7F-394D-4D16-BBCE-AABA37F3B6E2}"/>
              </a:ext>
            </a:extLst>
          </p:cNvPr>
          <p:cNvSpPr/>
          <p:nvPr/>
        </p:nvSpPr>
        <p:spPr>
          <a:xfrm>
            <a:off x="3581917" y="6239772"/>
            <a:ext cx="2081404" cy="584775"/>
          </a:xfrm>
          <a:prstGeom prst="rect">
            <a:avLst/>
          </a:prstGeom>
          <a:solidFill>
            <a:srgbClr val="FF0000"/>
          </a:solidFill>
        </p:spPr>
        <p:txBody>
          <a:bodyPr wrap="none">
            <a:spAutoFit/>
          </a:bodyPr>
          <a:lstStyle/>
          <a:p>
            <a:r>
              <a:rPr lang="zh-CN" altLang="en-US" sz="1600" dirty="0">
                <a:solidFill>
                  <a:srgbClr val="FFFF00"/>
                </a:solidFill>
                <a:latin typeface="微软雅黑" panose="020B0503020204020204" pitchFamily="34" charset="-122"/>
                <a:ea typeface="微软雅黑" panose="020B0503020204020204" pitchFamily="34" charset="-122"/>
              </a:rPr>
              <a:t>携程</a:t>
            </a:r>
            <a:r>
              <a:rPr lang="en-US" altLang="zh-CN" sz="1600" dirty="0">
                <a:solidFill>
                  <a:srgbClr val="FFFF00"/>
                </a:solidFill>
                <a:latin typeface="微软雅黑" panose="020B0503020204020204" pitchFamily="34" charset="-122"/>
                <a:ea typeface="微软雅黑" panose="020B0503020204020204" pitchFamily="34" charset="-122"/>
              </a:rPr>
              <a:t>APP</a:t>
            </a:r>
          </a:p>
          <a:p>
            <a:r>
              <a:rPr lang="zh-CN" altLang="en-US" sz="1600" dirty="0">
                <a:solidFill>
                  <a:srgbClr val="FFFF00"/>
                </a:solidFill>
                <a:latin typeface="微软雅黑" panose="020B0503020204020204" pitchFamily="34" charset="-122"/>
                <a:ea typeface="微软雅黑" panose="020B0503020204020204" pitchFamily="34" charset="-122"/>
              </a:rPr>
              <a:t>重庆 </a:t>
            </a:r>
            <a:r>
              <a:rPr lang="en-US" altLang="zh-CN" sz="1600" dirty="0">
                <a:solidFill>
                  <a:srgbClr val="FFFF00"/>
                </a:solidFill>
                <a:latin typeface="微软雅黑" panose="020B0503020204020204" pitchFamily="34" charset="-122"/>
                <a:ea typeface="微软雅黑" panose="020B0503020204020204" pitchFamily="34" charset="-122"/>
              </a:rPr>
              <a:t>105</a:t>
            </a:r>
            <a:r>
              <a:rPr lang="zh-CN" altLang="en-US" sz="1600" dirty="0">
                <a:solidFill>
                  <a:srgbClr val="FFFF00"/>
                </a:solidFill>
                <a:latin typeface="微软雅黑" panose="020B0503020204020204" pitchFamily="34" charset="-122"/>
                <a:ea typeface="微软雅黑" panose="020B0503020204020204" pitchFamily="34" charset="-122"/>
              </a:rPr>
              <a:t>家</a:t>
            </a:r>
            <a:r>
              <a:rPr lang="en-US" altLang="zh-CN" sz="1600" dirty="0">
                <a:solidFill>
                  <a:srgbClr val="FFFF00"/>
                </a:solidFill>
                <a:latin typeface="微软雅黑" panose="020B0503020204020204" pitchFamily="34" charset="-122"/>
                <a:ea typeface="微软雅黑" panose="020B0503020204020204" pitchFamily="34" charset="-122"/>
              </a:rPr>
              <a:t>OYO</a:t>
            </a:r>
            <a:r>
              <a:rPr lang="zh-CN" altLang="en-US" sz="1600" dirty="0">
                <a:solidFill>
                  <a:srgbClr val="FFFF00"/>
                </a:solidFill>
                <a:latin typeface="微软雅黑" panose="020B0503020204020204" pitchFamily="34" charset="-122"/>
                <a:ea typeface="微软雅黑" panose="020B0503020204020204" pitchFamily="34" charset="-122"/>
              </a:rPr>
              <a:t>酒店</a:t>
            </a:r>
          </a:p>
        </p:txBody>
      </p:sp>
      <p:sp>
        <p:nvSpPr>
          <p:cNvPr id="11" name="矩形 10">
            <a:extLst>
              <a:ext uri="{FF2B5EF4-FFF2-40B4-BE49-F238E27FC236}">
                <a16:creationId xmlns:a16="http://schemas.microsoft.com/office/drawing/2014/main" id="{195E7A85-50C0-4B4D-84E0-C19A4B3B4230}"/>
              </a:ext>
            </a:extLst>
          </p:cNvPr>
          <p:cNvSpPr/>
          <p:nvPr/>
        </p:nvSpPr>
        <p:spPr>
          <a:xfrm>
            <a:off x="6528681" y="6217469"/>
            <a:ext cx="2131096" cy="584775"/>
          </a:xfrm>
          <a:prstGeom prst="rect">
            <a:avLst/>
          </a:prstGeom>
          <a:solidFill>
            <a:srgbClr val="FF0000"/>
          </a:solidFill>
        </p:spPr>
        <p:txBody>
          <a:bodyPr wrap="none">
            <a:spAutoFit/>
          </a:bodyPr>
          <a:lstStyle/>
          <a:p>
            <a:r>
              <a:rPr lang="zh-CN" altLang="en-US" sz="1600" dirty="0">
                <a:solidFill>
                  <a:srgbClr val="FFFF00"/>
                </a:solidFill>
                <a:latin typeface="微软雅黑" panose="020B0503020204020204" pitchFamily="34" charset="-122"/>
                <a:ea typeface="微软雅黑" panose="020B0503020204020204" pitchFamily="34" charset="-122"/>
              </a:rPr>
              <a:t>携程 </a:t>
            </a:r>
            <a:r>
              <a:rPr lang="en-US" altLang="zh-CN" sz="1600" dirty="0">
                <a:solidFill>
                  <a:srgbClr val="FFFF00"/>
                </a:solidFill>
                <a:latin typeface="微软雅黑" panose="020B0503020204020204" pitchFamily="34" charset="-122"/>
                <a:ea typeface="微软雅黑" panose="020B0503020204020204" pitchFamily="34" charset="-122"/>
              </a:rPr>
              <a:t>APP</a:t>
            </a:r>
          </a:p>
          <a:p>
            <a:r>
              <a:rPr lang="zh-CN" altLang="en-US" sz="1600" dirty="0">
                <a:solidFill>
                  <a:srgbClr val="FFFF00"/>
                </a:solidFill>
                <a:latin typeface="微软雅黑" panose="020B0503020204020204" pitchFamily="34" charset="-122"/>
                <a:ea typeface="微软雅黑" panose="020B0503020204020204" pitchFamily="34" charset="-122"/>
              </a:rPr>
              <a:t>重庆 品牌词收录</a:t>
            </a:r>
            <a:r>
              <a:rPr lang="en-US" altLang="zh-CN" sz="1600" dirty="0">
                <a:solidFill>
                  <a:srgbClr val="FFFF00"/>
                </a:solidFill>
                <a:latin typeface="微软雅黑" panose="020B0503020204020204" pitchFamily="34" charset="-122"/>
                <a:ea typeface="微软雅黑" panose="020B0503020204020204" pitchFamily="34" charset="-122"/>
              </a:rPr>
              <a:t>OYO</a:t>
            </a:r>
            <a:endParaRPr lang="zh-CN" altLang="en-US" sz="1600" dirty="0">
              <a:solidFill>
                <a:srgbClr val="FFFF00"/>
              </a:solidFill>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6E3F16FE-753B-4FA2-982D-F2837DE1A563}"/>
              </a:ext>
            </a:extLst>
          </p:cNvPr>
          <p:cNvSpPr/>
          <p:nvPr/>
        </p:nvSpPr>
        <p:spPr>
          <a:xfrm>
            <a:off x="9557383" y="6200081"/>
            <a:ext cx="1961178" cy="584775"/>
          </a:xfrm>
          <a:prstGeom prst="rect">
            <a:avLst/>
          </a:prstGeom>
          <a:solidFill>
            <a:srgbClr val="FF0000"/>
          </a:solidFill>
        </p:spPr>
        <p:txBody>
          <a:bodyPr wrap="none">
            <a:spAutoFit/>
          </a:bodyPr>
          <a:lstStyle/>
          <a:p>
            <a:r>
              <a:rPr lang="zh-CN" altLang="en-US" sz="1600" dirty="0">
                <a:solidFill>
                  <a:srgbClr val="FFFF00"/>
                </a:solidFill>
                <a:latin typeface="微软雅黑" panose="020B0503020204020204" pitchFamily="34" charset="-122"/>
                <a:ea typeface="微软雅黑" panose="020B0503020204020204" pitchFamily="34" charset="-122"/>
              </a:rPr>
              <a:t>美团点评 </a:t>
            </a:r>
            <a:r>
              <a:rPr lang="en-US" altLang="zh-CN" sz="1600" dirty="0">
                <a:solidFill>
                  <a:srgbClr val="FFFF00"/>
                </a:solidFill>
                <a:latin typeface="微软雅黑" panose="020B0503020204020204" pitchFamily="34" charset="-122"/>
                <a:ea typeface="微软雅黑" panose="020B0503020204020204" pitchFamily="34" charset="-122"/>
              </a:rPr>
              <a:t>APP</a:t>
            </a:r>
          </a:p>
          <a:p>
            <a:r>
              <a:rPr lang="zh-CN" altLang="en-US" sz="1600" dirty="0">
                <a:solidFill>
                  <a:srgbClr val="FFFF00"/>
                </a:solidFill>
                <a:latin typeface="微软雅黑" panose="020B0503020204020204" pitchFamily="34" charset="-122"/>
                <a:ea typeface="微软雅黑" panose="020B0503020204020204" pitchFamily="34" charset="-122"/>
              </a:rPr>
              <a:t>重庆 </a:t>
            </a:r>
            <a:r>
              <a:rPr lang="en-US" altLang="zh-CN" sz="1600" dirty="0">
                <a:solidFill>
                  <a:srgbClr val="FFFF00"/>
                </a:solidFill>
                <a:latin typeface="微软雅黑" panose="020B0503020204020204" pitchFamily="34" charset="-122"/>
                <a:ea typeface="微软雅黑" panose="020B0503020204020204" pitchFamily="34" charset="-122"/>
              </a:rPr>
              <a:t>52</a:t>
            </a:r>
            <a:r>
              <a:rPr lang="zh-CN" altLang="en-US" sz="1600" dirty="0">
                <a:solidFill>
                  <a:srgbClr val="FFFF00"/>
                </a:solidFill>
                <a:latin typeface="微软雅黑" panose="020B0503020204020204" pitchFamily="34" charset="-122"/>
                <a:ea typeface="微软雅黑" panose="020B0503020204020204" pitchFamily="34" charset="-122"/>
              </a:rPr>
              <a:t>家</a:t>
            </a:r>
            <a:r>
              <a:rPr lang="en-US" altLang="zh-CN" sz="1600" dirty="0">
                <a:solidFill>
                  <a:srgbClr val="FFFF00"/>
                </a:solidFill>
                <a:latin typeface="微软雅黑" panose="020B0503020204020204" pitchFamily="34" charset="-122"/>
                <a:ea typeface="微软雅黑" panose="020B0503020204020204" pitchFamily="34" charset="-122"/>
              </a:rPr>
              <a:t>OYO</a:t>
            </a:r>
            <a:r>
              <a:rPr lang="zh-CN" altLang="en-US" sz="1600" dirty="0">
                <a:solidFill>
                  <a:srgbClr val="FFFF00"/>
                </a:solidFill>
                <a:latin typeface="微软雅黑" panose="020B0503020204020204" pitchFamily="34" charset="-122"/>
                <a:ea typeface="微软雅黑" panose="020B0503020204020204" pitchFamily="34" charset="-122"/>
              </a:rPr>
              <a:t>酒店</a:t>
            </a:r>
          </a:p>
        </p:txBody>
      </p:sp>
    </p:spTree>
    <p:extLst>
      <p:ext uri="{BB962C8B-B14F-4D97-AF65-F5344CB8AC3E}">
        <p14:creationId xmlns:p14="http://schemas.microsoft.com/office/powerpoint/2010/main" val="1046583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A65692C-1CE7-48A8-9DB2-D465C9FD86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549" y="1108495"/>
            <a:ext cx="3930085" cy="2928200"/>
          </a:xfrm>
          <a:prstGeom prst="rect">
            <a:avLst/>
          </a:prstGeom>
        </p:spPr>
      </p:pic>
      <p:pic>
        <p:nvPicPr>
          <p:cNvPr id="5" name="图片 4">
            <a:extLst>
              <a:ext uri="{FF2B5EF4-FFF2-40B4-BE49-F238E27FC236}">
                <a16:creationId xmlns:a16="http://schemas.microsoft.com/office/drawing/2014/main" id="{60871818-ED95-4AD2-B3EC-F5DCDF9C0A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14868" y="4167097"/>
            <a:ext cx="3865751" cy="2507077"/>
          </a:xfrm>
          <a:prstGeom prst="rect">
            <a:avLst/>
          </a:prstGeom>
        </p:spPr>
      </p:pic>
      <p:pic>
        <p:nvPicPr>
          <p:cNvPr id="6" name="图片 5">
            <a:extLst>
              <a:ext uri="{FF2B5EF4-FFF2-40B4-BE49-F238E27FC236}">
                <a16:creationId xmlns:a16="http://schemas.microsoft.com/office/drawing/2014/main" id="{D32A8819-D3EE-4C38-948C-5D12369A5D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14868" y="1096143"/>
            <a:ext cx="4970934" cy="2994096"/>
          </a:xfrm>
          <a:prstGeom prst="rect">
            <a:avLst/>
          </a:prstGeom>
        </p:spPr>
      </p:pic>
      <p:pic>
        <p:nvPicPr>
          <p:cNvPr id="7" name="图片 6">
            <a:extLst>
              <a:ext uri="{FF2B5EF4-FFF2-40B4-BE49-F238E27FC236}">
                <a16:creationId xmlns:a16="http://schemas.microsoft.com/office/drawing/2014/main" id="{9875BE02-CFA2-4FD0-A713-9CA94582208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1549" y="4090239"/>
            <a:ext cx="3930085" cy="2576482"/>
          </a:xfrm>
          <a:prstGeom prst="rect">
            <a:avLst/>
          </a:prstGeom>
        </p:spPr>
      </p:pic>
      <p:pic>
        <p:nvPicPr>
          <p:cNvPr id="8" name="图片 7">
            <a:extLst>
              <a:ext uri="{FF2B5EF4-FFF2-40B4-BE49-F238E27FC236}">
                <a16:creationId xmlns:a16="http://schemas.microsoft.com/office/drawing/2014/main" id="{056FC3C4-A593-4F62-BC37-20458287423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1549" y="1184081"/>
            <a:ext cx="3930085" cy="2852614"/>
          </a:xfrm>
          <a:prstGeom prst="rect">
            <a:avLst/>
          </a:prstGeom>
        </p:spPr>
      </p:pic>
      <p:pic>
        <p:nvPicPr>
          <p:cNvPr id="9" name="图片 8">
            <a:extLst>
              <a:ext uri="{FF2B5EF4-FFF2-40B4-BE49-F238E27FC236}">
                <a16:creationId xmlns:a16="http://schemas.microsoft.com/office/drawing/2014/main" id="{BCC6EABC-ABD7-45F6-83F6-66CD4BF7C8E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14869" y="1108495"/>
            <a:ext cx="5365064" cy="5565679"/>
          </a:xfrm>
          <a:prstGeom prst="rect">
            <a:avLst/>
          </a:prstGeom>
        </p:spPr>
      </p:pic>
      <p:sp>
        <p:nvSpPr>
          <p:cNvPr id="10" name="矩形 9">
            <a:extLst>
              <a:ext uri="{FF2B5EF4-FFF2-40B4-BE49-F238E27FC236}">
                <a16:creationId xmlns:a16="http://schemas.microsoft.com/office/drawing/2014/main" id="{92EA7FEB-C9E6-473F-8E6F-8A8986778CDB}"/>
              </a:ext>
            </a:extLst>
          </p:cNvPr>
          <p:cNvSpPr/>
          <p:nvPr/>
        </p:nvSpPr>
        <p:spPr>
          <a:xfrm>
            <a:off x="867034" y="183826"/>
            <a:ext cx="10312898" cy="707886"/>
          </a:xfrm>
          <a:prstGeom prst="rect">
            <a:avLst/>
          </a:prstGeom>
          <a:solidFill>
            <a:schemeClr val="bg1"/>
          </a:solidFill>
        </p:spPr>
        <p:txBody>
          <a:bodyPr wrap="square">
            <a:spAutoFit/>
          </a:bodyPr>
          <a:lstStyle/>
          <a:p>
            <a:r>
              <a:rPr lang="en-US" altLang="zh-CN" sz="4000" b="1" dirty="0">
                <a:latin typeface="微软雅黑" panose="020B0503020204020204" pitchFamily="34" charset="-122"/>
                <a:ea typeface="微软雅黑" panose="020B0503020204020204" pitchFamily="34" charset="-122"/>
              </a:rPr>
              <a:t>OYO</a:t>
            </a:r>
            <a:r>
              <a:rPr lang="zh-CN" altLang="en-US" sz="4000" b="1" dirty="0">
                <a:latin typeface="微软雅黑" panose="020B0503020204020204" pitchFamily="34" charset="-122"/>
                <a:ea typeface="微软雅黑" panose="020B0503020204020204" pitchFamily="34" charset="-122"/>
              </a:rPr>
              <a:t>，你不是一个人在战斗！</a:t>
            </a:r>
          </a:p>
        </p:txBody>
      </p:sp>
    </p:spTree>
    <p:extLst>
      <p:ext uri="{BB962C8B-B14F-4D97-AF65-F5344CB8AC3E}">
        <p14:creationId xmlns:p14="http://schemas.microsoft.com/office/powerpoint/2010/main" val="71173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9B4BE45-A1B8-4F6D-A8D5-1C4405AF8A42}"/>
              </a:ext>
            </a:extLst>
          </p:cNvPr>
          <p:cNvSpPr/>
          <p:nvPr/>
        </p:nvSpPr>
        <p:spPr>
          <a:xfrm>
            <a:off x="-87040" y="332559"/>
            <a:ext cx="8930650" cy="769441"/>
          </a:xfrm>
          <a:prstGeom prst="rect">
            <a:avLst/>
          </a:prstGeom>
          <a:noFill/>
        </p:spPr>
        <p:txBody>
          <a:bodyPr wrap="none">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 1. </a:t>
            </a:r>
            <a:r>
              <a:rPr lang="zh-CN" altLang="en-US" sz="4400" b="1" dirty="0">
                <a:solidFill>
                  <a:schemeClr val="bg1"/>
                </a:solidFill>
                <a:latin typeface="微软雅黑" panose="020B0503020204020204" pitchFamily="34" charset="-122"/>
                <a:ea typeface="微软雅黑" panose="020B0503020204020204" pitchFamily="34" charset="-122"/>
              </a:rPr>
              <a:t>中国住宿业正在发生结构性变化</a:t>
            </a:r>
            <a:endParaRPr lang="en-US" altLang="zh-CN" sz="4400" b="1" dirty="0">
              <a:solidFill>
                <a:schemeClr val="bg1"/>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E2B01F27-3CC3-4352-8E14-C1243017336A}"/>
              </a:ext>
            </a:extLst>
          </p:cNvPr>
          <p:cNvSpPr/>
          <p:nvPr/>
        </p:nvSpPr>
        <p:spPr>
          <a:xfrm>
            <a:off x="8088433" y="6137458"/>
            <a:ext cx="3332964" cy="461665"/>
          </a:xfrm>
          <a:prstGeom prst="rect">
            <a:avLst/>
          </a:prstGeom>
        </p:spPr>
        <p:txBody>
          <a:bodyPr wrap="none">
            <a:spAutoFit/>
          </a:bodyPr>
          <a:lstStyle/>
          <a:p>
            <a:r>
              <a:rPr lang="en-US" altLang="zh-CN" sz="1200" b="1" dirty="0">
                <a:solidFill>
                  <a:schemeClr val="bg1"/>
                </a:solidFill>
                <a:latin typeface="微软雅黑" panose="020B0503020204020204" pitchFamily="34" charset="-122"/>
                <a:ea typeface="微软雅黑" panose="020B0503020204020204" pitchFamily="34" charset="-122"/>
              </a:rPr>
              <a:t>2018</a:t>
            </a:r>
            <a:r>
              <a:rPr lang="zh-CN" altLang="en-US" sz="1200" b="1" dirty="0">
                <a:solidFill>
                  <a:schemeClr val="bg1"/>
                </a:solidFill>
                <a:latin typeface="微软雅黑" panose="020B0503020204020204" pitchFamily="34" charset="-122"/>
                <a:ea typeface="微软雅黑" panose="020B0503020204020204" pitchFamily="34" charset="-122"/>
              </a:rPr>
              <a:t>中国大住宿业发展报告（上）</a:t>
            </a:r>
          </a:p>
          <a:p>
            <a:r>
              <a:rPr lang="zh-CN" altLang="en-US" sz="1200" dirty="0">
                <a:solidFill>
                  <a:schemeClr val="bg1"/>
                </a:solidFill>
                <a:latin typeface="微软雅黑" panose="020B0503020204020204" pitchFamily="34" charset="-122"/>
                <a:ea typeface="微软雅黑" panose="020B0503020204020204" pitchFamily="34" charset="-122"/>
              </a:rPr>
              <a:t>来源</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盈蝶咨询 盈蝶榜 </a:t>
            </a:r>
            <a:r>
              <a:rPr lang="en-US" altLang="zh-CN" sz="1200" dirty="0">
                <a:solidFill>
                  <a:schemeClr val="bg1"/>
                </a:solidFill>
                <a:latin typeface="微软雅黑" panose="020B0503020204020204" pitchFamily="34" charset="-122"/>
                <a:ea typeface="微软雅黑" panose="020B0503020204020204" pitchFamily="34" charset="-122"/>
              </a:rPr>
              <a:t>| </a:t>
            </a:r>
            <a:r>
              <a:rPr lang="zh-CN" altLang="en-US" sz="1200" dirty="0">
                <a:solidFill>
                  <a:schemeClr val="bg1"/>
                </a:solidFill>
                <a:latin typeface="微软雅黑" panose="020B0503020204020204" pitchFamily="34" charset="-122"/>
                <a:ea typeface="微软雅黑" panose="020B0503020204020204" pitchFamily="34" charset="-122"/>
              </a:rPr>
              <a:t>发布时间</a:t>
            </a:r>
            <a:r>
              <a:rPr lang="en-US" altLang="zh-CN" sz="1200" dirty="0">
                <a:solidFill>
                  <a:schemeClr val="bg1"/>
                </a:solidFill>
                <a:latin typeface="微软雅黑" panose="020B0503020204020204" pitchFamily="34" charset="-122"/>
                <a:ea typeface="微软雅黑" panose="020B0503020204020204" pitchFamily="34" charset="-122"/>
              </a:rPr>
              <a:t>: 2018-11-21</a:t>
            </a:r>
          </a:p>
        </p:txBody>
      </p:sp>
      <p:pic>
        <p:nvPicPr>
          <p:cNvPr id="8" name="图片 7">
            <a:extLst>
              <a:ext uri="{FF2B5EF4-FFF2-40B4-BE49-F238E27FC236}">
                <a16:creationId xmlns:a16="http://schemas.microsoft.com/office/drawing/2014/main" id="{3A4CABA8-E389-4C94-8B20-A000BF17A2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252" y="1773391"/>
            <a:ext cx="5869281" cy="3527813"/>
          </a:xfrm>
          <a:prstGeom prst="rect">
            <a:avLst/>
          </a:prstGeom>
        </p:spPr>
      </p:pic>
      <p:pic>
        <p:nvPicPr>
          <p:cNvPr id="9" name="图片 8">
            <a:extLst>
              <a:ext uri="{FF2B5EF4-FFF2-40B4-BE49-F238E27FC236}">
                <a16:creationId xmlns:a16="http://schemas.microsoft.com/office/drawing/2014/main" id="{7A59D8ED-59C8-4B9D-96C6-9A30D6BFE7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53469" y="1773391"/>
            <a:ext cx="5869281" cy="3527813"/>
          </a:xfrm>
          <a:prstGeom prst="rect">
            <a:avLst/>
          </a:prstGeom>
        </p:spPr>
      </p:pic>
    </p:spTree>
    <p:extLst>
      <p:ext uri="{BB962C8B-B14F-4D97-AF65-F5344CB8AC3E}">
        <p14:creationId xmlns:p14="http://schemas.microsoft.com/office/powerpoint/2010/main" val="40110942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935FF8C-89FA-4CD4-BE00-2A04762B92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591" y="1296889"/>
            <a:ext cx="3161285" cy="2132111"/>
          </a:xfrm>
          <a:prstGeom prst="rect">
            <a:avLst/>
          </a:prstGeom>
          <a:ln>
            <a:noFill/>
          </a:ln>
          <a:effectLst>
            <a:outerShdw blurRad="190500" algn="tl" rotWithShape="0">
              <a:srgbClr val="000000">
                <a:alpha val="70000"/>
              </a:srgbClr>
            </a:outerShdw>
          </a:effectLst>
        </p:spPr>
      </p:pic>
      <p:pic>
        <p:nvPicPr>
          <p:cNvPr id="5" name="图片 4">
            <a:extLst>
              <a:ext uri="{FF2B5EF4-FFF2-40B4-BE49-F238E27FC236}">
                <a16:creationId xmlns:a16="http://schemas.microsoft.com/office/drawing/2014/main" id="{29C5FF2B-96C8-4B5F-8000-084EBFD693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8651" y="1294682"/>
            <a:ext cx="2890837" cy="2986087"/>
          </a:xfrm>
          <a:prstGeom prst="rect">
            <a:avLst/>
          </a:prstGeom>
          <a:ln>
            <a:noFill/>
          </a:ln>
          <a:effectLst>
            <a:outerShdw blurRad="190500" algn="tl" rotWithShape="0">
              <a:srgbClr val="000000">
                <a:alpha val="70000"/>
              </a:srgbClr>
            </a:outerShdw>
          </a:effectLst>
        </p:spPr>
      </p:pic>
      <p:pic>
        <p:nvPicPr>
          <p:cNvPr id="6" name="图片 5">
            <a:extLst>
              <a:ext uri="{FF2B5EF4-FFF2-40B4-BE49-F238E27FC236}">
                <a16:creationId xmlns:a16="http://schemas.microsoft.com/office/drawing/2014/main" id="{D2B3C8D2-922B-4845-9FE3-9B9209E4C95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208363" y="3584540"/>
            <a:ext cx="2461616" cy="3088294"/>
          </a:xfrm>
          <a:prstGeom prst="rect">
            <a:avLst/>
          </a:prstGeom>
          <a:ln>
            <a:noFill/>
          </a:ln>
          <a:effectLst>
            <a:outerShdw blurRad="190500" algn="tl" rotWithShape="0">
              <a:srgbClr val="000000">
                <a:alpha val="70000"/>
              </a:srgbClr>
            </a:outerShdw>
          </a:effectLst>
        </p:spPr>
      </p:pic>
      <p:pic>
        <p:nvPicPr>
          <p:cNvPr id="7" name="图片 6">
            <a:extLst>
              <a:ext uri="{FF2B5EF4-FFF2-40B4-BE49-F238E27FC236}">
                <a16:creationId xmlns:a16="http://schemas.microsoft.com/office/drawing/2014/main" id="{03672409-2C4C-4FC8-92F8-2D842D71735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208363" y="1294682"/>
            <a:ext cx="2471520" cy="2252010"/>
          </a:xfrm>
          <a:prstGeom prst="rect">
            <a:avLst/>
          </a:prstGeom>
          <a:ln>
            <a:noFill/>
          </a:ln>
          <a:effectLst>
            <a:outerShdw blurRad="190500" algn="tl" rotWithShape="0">
              <a:srgbClr val="000000">
                <a:alpha val="70000"/>
              </a:srgbClr>
            </a:outerShdw>
          </a:effectLst>
        </p:spPr>
      </p:pic>
      <p:pic>
        <p:nvPicPr>
          <p:cNvPr id="8" name="图片 7">
            <a:extLst>
              <a:ext uri="{FF2B5EF4-FFF2-40B4-BE49-F238E27FC236}">
                <a16:creationId xmlns:a16="http://schemas.microsoft.com/office/drawing/2014/main" id="{8DB51B9E-2E90-4E8D-BBB4-09B0A137542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75544" y="1294682"/>
            <a:ext cx="2925439" cy="2734257"/>
          </a:xfrm>
          <a:prstGeom prst="rect">
            <a:avLst/>
          </a:prstGeom>
          <a:ln>
            <a:noFill/>
          </a:ln>
          <a:effectLst>
            <a:outerShdw blurRad="190500" algn="tl" rotWithShape="0">
              <a:srgbClr val="000000">
                <a:alpha val="70000"/>
              </a:srgbClr>
            </a:outerShdw>
          </a:effectLst>
        </p:spPr>
      </p:pic>
      <p:pic>
        <p:nvPicPr>
          <p:cNvPr id="10" name="图片 9">
            <a:extLst>
              <a:ext uri="{FF2B5EF4-FFF2-40B4-BE49-F238E27FC236}">
                <a16:creationId xmlns:a16="http://schemas.microsoft.com/office/drawing/2014/main" id="{C05D9CAF-7CB0-437B-B885-31E167DBF0F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6591" y="3546692"/>
            <a:ext cx="4584006" cy="3126142"/>
          </a:xfrm>
          <a:prstGeom prst="rect">
            <a:avLst/>
          </a:prstGeom>
          <a:ln>
            <a:noFill/>
          </a:ln>
          <a:effectLst>
            <a:outerShdw blurRad="190500" algn="tl" rotWithShape="0">
              <a:srgbClr val="000000">
                <a:alpha val="70000"/>
              </a:srgbClr>
            </a:outerShdw>
          </a:effectLst>
        </p:spPr>
      </p:pic>
      <p:pic>
        <p:nvPicPr>
          <p:cNvPr id="11" name="图片 10">
            <a:extLst>
              <a:ext uri="{FF2B5EF4-FFF2-40B4-BE49-F238E27FC236}">
                <a16:creationId xmlns:a16="http://schemas.microsoft.com/office/drawing/2014/main" id="{46B4B7A4-43D8-4F8D-84D3-3728F6DF0D6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98755" y="4345230"/>
            <a:ext cx="4181449" cy="2327604"/>
          </a:xfrm>
          <a:prstGeom prst="rect">
            <a:avLst/>
          </a:prstGeom>
          <a:ln>
            <a:noFill/>
          </a:ln>
          <a:effectLst>
            <a:outerShdw blurRad="190500" algn="tl" rotWithShape="0">
              <a:srgbClr val="000000">
                <a:alpha val="70000"/>
              </a:srgbClr>
            </a:outerShdw>
          </a:effectLst>
        </p:spPr>
      </p:pic>
      <p:sp>
        <p:nvSpPr>
          <p:cNvPr id="12" name="矩形 11">
            <a:extLst>
              <a:ext uri="{FF2B5EF4-FFF2-40B4-BE49-F238E27FC236}">
                <a16:creationId xmlns:a16="http://schemas.microsoft.com/office/drawing/2014/main" id="{9FB00165-A260-4ECE-A090-A6D3C3A5FA1E}"/>
              </a:ext>
            </a:extLst>
          </p:cNvPr>
          <p:cNvSpPr/>
          <p:nvPr/>
        </p:nvSpPr>
        <p:spPr>
          <a:xfrm>
            <a:off x="158923" y="-24264"/>
            <a:ext cx="11525912" cy="1323439"/>
          </a:xfrm>
          <a:prstGeom prst="rect">
            <a:avLst/>
          </a:prstGeom>
        </p:spPr>
        <p:txBody>
          <a:bodyPr wrap="none">
            <a:spAutoFit/>
          </a:bodyPr>
          <a:lstStyle/>
          <a:p>
            <a:r>
              <a:rPr lang="en-US" altLang="zh-CN" sz="4000" b="1" dirty="0">
                <a:latin typeface="微软雅黑" panose="020B0503020204020204" pitchFamily="34" charset="-122"/>
                <a:ea typeface="微软雅黑" panose="020B0503020204020204" pitchFamily="34" charset="-122"/>
              </a:rPr>
              <a:t>15. </a:t>
            </a:r>
            <a:r>
              <a:rPr lang="zh-CN" altLang="en-US" sz="4000" b="1" dirty="0">
                <a:latin typeface="微软雅黑" panose="020B0503020204020204" pitchFamily="34" charset="-122"/>
                <a:ea typeface="微软雅黑" panose="020B0503020204020204" pitchFamily="34" charset="-122"/>
              </a:rPr>
              <a:t>相对平静的民宿行业，平台竞争中逐渐分工， </a:t>
            </a:r>
            <a:endParaRPr lang="en-US" altLang="zh-CN" sz="4000" b="1" dirty="0">
              <a:latin typeface="微软雅黑" panose="020B0503020204020204" pitchFamily="34" charset="-122"/>
              <a:ea typeface="微软雅黑" panose="020B0503020204020204" pitchFamily="34" charset="-122"/>
            </a:endParaRPr>
          </a:p>
          <a:p>
            <a:r>
              <a:rPr lang="en-US" altLang="zh-CN" sz="4000" b="1" dirty="0">
                <a:latin typeface="微软雅黑" panose="020B0503020204020204" pitchFamily="34" charset="-122"/>
                <a:ea typeface="微软雅黑" panose="020B0503020204020204" pitchFamily="34" charset="-122"/>
              </a:rPr>
              <a:t>      </a:t>
            </a:r>
            <a:r>
              <a:rPr lang="zh-CN" altLang="en-US" sz="4000" b="1" dirty="0">
                <a:latin typeface="微软雅黑" panose="020B0503020204020204" pitchFamily="34" charset="-122"/>
                <a:ea typeface="微软雅黑" panose="020B0503020204020204" pitchFamily="34" charset="-122"/>
              </a:rPr>
              <a:t>携手迎接国标和监管。</a:t>
            </a:r>
          </a:p>
        </p:txBody>
      </p:sp>
    </p:spTree>
    <p:extLst>
      <p:ext uri="{BB962C8B-B14F-4D97-AF65-F5344CB8AC3E}">
        <p14:creationId xmlns:p14="http://schemas.microsoft.com/office/powerpoint/2010/main" val="20555398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65161BC-4CBF-4B9B-8AA9-47E7336405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704" y="893052"/>
            <a:ext cx="5385422" cy="2684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图片 4">
            <a:extLst>
              <a:ext uri="{FF2B5EF4-FFF2-40B4-BE49-F238E27FC236}">
                <a16:creationId xmlns:a16="http://schemas.microsoft.com/office/drawing/2014/main" id="{759C7F91-030A-4305-9870-8522523B6B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767" y="3778839"/>
            <a:ext cx="5385422" cy="2933184"/>
          </a:xfrm>
          <a:prstGeom prst="rect">
            <a:avLst/>
          </a:prstGeom>
          <a:ln>
            <a:noFill/>
          </a:ln>
          <a:effectLst>
            <a:outerShdw blurRad="190500" algn="tl" rotWithShape="0">
              <a:srgbClr val="000000">
                <a:alpha val="70000"/>
              </a:srgbClr>
            </a:outerShdw>
          </a:effectLst>
        </p:spPr>
      </p:pic>
      <p:pic>
        <p:nvPicPr>
          <p:cNvPr id="8" name="图片 7">
            <a:extLst>
              <a:ext uri="{FF2B5EF4-FFF2-40B4-BE49-F238E27FC236}">
                <a16:creationId xmlns:a16="http://schemas.microsoft.com/office/drawing/2014/main" id="{AE7C341E-0D1C-4CF8-87C4-390070261E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92213" y="999649"/>
            <a:ext cx="5093711" cy="56144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矩形 8">
            <a:extLst>
              <a:ext uri="{FF2B5EF4-FFF2-40B4-BE49-F238E27FC236}">
                <a16:creationId xmlns:a16="http://schemas.microsoft.com/office/drawing/2014/main" id="{5CA4640F-56DE-4BEA-B8B3-7D323727D2F8}"/>
              </a:ext>
            </a:extLst>
          </p:cNvPr>
          <p:cNvSpPr/>
          <p:nvPr/>
        </p:nvSpPr>
        <p:spPr>
          <a:xfrm>
            <a:off x="145860" y="185166"/>
            <a:ext cx="10347705" cy="707886"/>
          </a:xfrm>
          <a:prstGeom prst="rect">
            <a:avLst/>
          </a:prstGeom>
        </p:spPr>
        <p:txBody>
          <a:bodyPr wrap="none">
            <a:spAutoFit/>
          </a:bodyPr>
          <a:lstStyle/>
          <a:p>
            <a:r>
              <a:rPr lang="en-US" altLang="zh-CN" sz="4000" b="1" dirty="0">
                <a:latin typeface="微软雅黑" panose="020B0503020204020204" pitchFamily="34" charset="-122"/>
                <a:ea typeface="微软雅黑" panose="020B0503020204020204" pitchFamily="34" charset="-122"/>
              </a:rPr>
              <a:t>16. </a:t>
            </a:r>
            <a:r>
              <a:rPr lang="zh-CN" altLang="en-US" sz="4000" b="1" dirty="0">
                <a:latin typeface="微软雅黑" panose="020B0503020204020204" pitchFamily="34" charset="-122"/>
                <a:ea typeface="微软雅黑" panose="020B0503020204020204" pitchFamily="34" charset="-122"/>
              </a:rPr>
              <a:t>电影酒店和电竞酒店会是新的行业战场？</a:t>
            </a:r>
          </a:p>
        </p:txBody>
      </p:sp>
    </p:spTree>
    <p:extLst>
      <p:ext uri="{BB962C8B-B14F-4D97-AF65-F5344CB8AC3E}">
        <p14:creationId xmlns:p14="http://schemas.microsoft.com/office/powerpoint/2010/main" val="3179257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A40C134-F4A0-44A9-9313-21D78B0EEE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66798" y="2108088"/>
            <a:ext cx="4445184" cy="3039153"/>
          </a:xfrm>
          <a:prstGeom prst="rect">
            <a:avLst/>
          </a:prstGeom>
        </p:spPr>
      </p:pic>
      <p:sp>
        <p:nvSpPr>
          <p:cNvPr id="5" name="矩形 4">
            <a:extLst>
              <a:ext uri="{FF2B5EF4-FFF2-40B4-BE49-F238E27FC236}">
                <a16:creationId xmlns:a16="http://schemas.microsoft.com/office/drawing/2014/main" id="{445A8A4E-5C1D-4AB0-AC65-06DE09F840DA}"/>
              </a:ext>
            </a:extLst>
          </p:cNvPr>
          <p:cNvSpPr/>
          <p:nvPr/>
        </p:nvSpPr>
        <p:spPr>
          <a:xfrm>
            <a:off x="232409" y="183406"/>
            <a:ext cx="9700091" cy="707886"/>
          </a:xfrm>
          <a:prstGeom prst="rect">
            <a:avLst/>
          </a:prstGeom>
        </p:spPr>
        <p:txBody>
          <a:bodyPr wrap="none">
            <a:spAutoFit/>
          </a:bodyPr>
          <a:lstStyle/>
          <a:p>
            <a:r>
              <a:rPr lang="en-US" altLang="zh-CN" sz="4000" b="1" dirty="0">
                <a:latin typeface="微软雅黑" panose="020B0503020204020204" pitchFamily="34" charset="-122"/>
                <a:ea typeface="微软雅黑" panose="020B0503020204020204" pitchFamily="34" charset="-122"/>
              </a:rPr>
              <a:t>17. PMS</a:t>
            </a:r>
            <a:r>
              <a:rPr lang="zh-CN" altLang="en-US" sz="4000" b="1" dirty="0">
                <a:latin typeface="微软雅黑" panose="020B0503020204020204" pitchFamily="34" charset="-122"/>
                <a:ea typeface="微软雅黑" panose="020B0503020204020204" pitchFamily="34" charset="-122"/>
              </a:rPr>
              <a:t>行业新变革</a:t>
            </a:r>
            <a:r>
              <a:rPr lang="en-US" altLang="zh-CN" sz="4000" b="1" dirty="0">
                <a:latin typeface="微软雅黑" panose="020B0503020204020204" pitchFamily="34" charset="-122"/>
                <a:ea typeface="微软雅黑" panose="020B0503020204020204" pitchFamily="34" charset="-122"/>
              </a:rPr>
              <a:t>——PMS</a:t>
            </a:r>
            <a:r>
              <a:rPr lang="zh-CN" altLang="en-US" sz="4000" b="1" dirty="0">
                <a:latin typeface="微软雅黑" panose="020B0503020204020204" pitchFamily="34" charset="-122"/>
                <a:ea typeface="微软雅黑" panose="020B0503020204020204" pitchFamily="34" charset="-122"/>
              </a:rPr>
              <a:t>系统中台化</a:t>
            </a:r>
          </a:p>
        </p:txBody>
      </p:sp>
      <p:pic>
        <p:nvPicPr>
          <p:cNvPr id="2" name="图片 1">
            <a:extLst>
              <a:ext uri="{FF2B5EF4-FFF2-40B4-BE49-F238E27FC236}">
                <a16:creationId xmlns:a16="http://schemas.microsoft.com/office/drawing/2014/main" id="{B2D7F8D5-85FF-427E-A9BD-3DA565A3C8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0018" y="1518143"/>
            <a:ext cx="6655075" cy="4219045"/>
          </a:xfrm>
          <a:prstGeom prst="rect">
            <a:avLst/>
          </a:prstGeom>
        </p:spPr>
      </p:pic>
    </p:spTree>
    <p:extLst>
      <p:ext uri="{BB962C8B-B14F-4D97-AF65-F5344CB8AC3E}">
        <p14:creationId xmlns:p14="http://schemas.microsoft.com/office/powerpoint/2010/main" val="3518084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3B6FBDE-A933-40BC-8307-818089F920A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16731"/>
            <a:ext cx="12192000" cy="4870704"/>
          </a:xfrm>
          <a:prstGeom prst="rect">
            <a:avLst/>
          </a:prstGeom>
        </p:spPr>
      </p:pic>
      <p:sp>
        <p:nvSpPr>
          <p:cNvPr id="6" name="矩形 5">
            <a:extLst>
              <a:ext uri="{FF2B5EF4-FFF2-40B4-BE49-F238E27FC236}">
                <a16:creationId xmlns:a16="http://schemas.microsoft.com/office/drawing/2014/main" id="{DD411466-7CE7-4918-BEC7-4B6D88FBC05B}"/>
              </a:ext>
            </a:extLst>
          </p:cNvPr>
          <p:cNvSpPr/>
          <p:nvPr/>
        </p:nvSpPr>
        <p:spPr>
          <a:xfrm>
            <a:off x="31130" y="6102893"/>
            <a:ext cx="11905468" cy="461665"/>
          </a:xfrm>
          <a:prstGeom prst="rect">
            <a:avLst/>
          </a:prstGeom>
        </p:spPr>
        <p:txBody>
          <a:bodyPr wrap="square">
            <a:spAutoFit/>
          </a:bodyPr>
          <a:lstStyle/>
          <a:p>
            <a:r>
              <a:rPr lang="zh-CN" altLang="en-US" sz="2400" dirty="0">
                <a:latin typeface="微软雅黑" panose="020B0503020204020204" pitchFamily="34" charset="-122"/>
                <a:ea typeface="微软雅黑" panose="020B0503020204020204" pitchFamily="34" charset="-122"/>
              </a:rPr>
              <a:t>与建筑、金融、保险、餐饮业相比，美国</a:t>
            </a:r>
            <a:r>
              <a:rPr lang="en-US" altLang="zh-CN" sz="2400" dirty="0">
                <a:latin typeface="微软雅黑" panose="020B0503020204020204" pitchFamily="34" charset="-122"/>
                <a:ea typeface="微软雅黑" panose="020B0503020204020204" pitchFamily="34" charset="-122"/>
              </a:rPr>
              <a:t>Z</a:t>
            </a:r>
            <a:r>
              <a:rPr lang="zh-CN" altLang="en-US" sz="2400" dirty="0">
                <a:latin typeface="微软雅黑" panose="020B0503020204020204" pitchFamily="34" charset="-122"/>
                <a:ea typeface="微软雅黑" panose="020B0503020204020204" pitchFamily="34" charset="-122"/>
              </a:rPr>
              <a:t>世代和千禧一代对酒店和住宿业的兴趣更高。</a:t>
            </a:r>
          </a:p>
        </p:txBody>
      </p:sp>
      <p:sp>
        <p:nvSpPr>
          <p:cNvPr id="7" name="矩形 6">
            <a:extLst>
              <a:ext uri="{FF2B5EF4-FFF2-40B4-BE49-F238E27FC236}">
                <a16:creationId xmlns:a16="http://schemas.microsoft.com/office/drawing/2014/main" id="{16261254-B0D0-4F2E-8817-94A859D767CF}"/>
              </a:ext>
            </a:extLst>
          </p:cNvPr>
          <p:cNvSpPr/>
          <p:nvPr/>
        </p:nvSpPr>
        <p:spPr>
          <a:xfrm>
            <a:off x="178501" y="93387"/>
            <a:ext cx="11610725" cy="707886"/>
          </a:xfrm>
          <a:prstGeom prst="rect">
            <a:avLst/>
          </a:prstGeom>
        </p:spPr>
        <p:txBody>
          <a:bodyPr wrap="square">
            <a:spAutoFit/>
          </a:bodyPr>
          <a:lstStyle/>
          <a:p>
            <a:r>
              <a:rPr lang="zh-CN" altLang="en-US" sz="4000" b="1" dirty="0">
                <a:latin typeface="微软雅黑" panose="020B0503020204020204" pitchFamily="34" charset="-122"/>
                <a:ea typeface="微软雅黑" panose="020B0503020204020204" pitchFamily="34" charset="-122"/>
              </a:rPr>
              <a:t> </a:t>
            </a:r>
            <a:r>
              <a:rPr lang="en-US" altLang="zh-CN" sz="4000" b="1" dirty="0">
                <a:latin typeface="微软雅黑" panose="020B0503020204020204" pitchFamily="34" charset="-122"/>
                <a:ea typeface="微软雅黑" panose="020B0503020204020204" pitchFamily="34" charset="-122"/>
              </a:rPr>
              <a:t>18. </a:t>
            </a:r>
            <a:r>
              <a:rPr lang="zh-CN" altLang="en-US" sz="4000" b="1" dirty="0">
                <a:latin typeface="微软雅黑" panose="020B0503020204020204" pitchFamily="34" charset="-122"/>
                <a:ea typeface="微软雅黑" panose="020B0503020204020204" pitchFamily="34" charset="-122"/>
              </a:rPr>
              <a:t>美国超过一半的</a:t>
            </a:r>
            <a:r>
              <a:rPr lang="en-US" altLang="zh-CN" sz="4000" b="1" dirty="0">
                <a:latin typeface="微软雅黑" panose="020B0503020204020204" pitchFamily="34" charset="-122"/>
                <a:ea typeface="微软雅黑" panose="020B0503020204020204" pitchFamily="34" charset="-122"/>
              </a:rPr>
              <a:t>Z</a:t>
            </a:r>
            <a:r>
              <a:rPr lang="zh-CN" altLang="en-US" sz="4000" b="1" dirty="0">
                <a:latin typeface="微软雅黑" panose="020B0503020204020204" pitchFamily="34" charset="-122"/>
                <a:ea typeface="微软雅黑" panose="020B0503020204020204" pitchFamily="34" charset="-122"/>
              </a:rPr>
              <a:t>世代希望在酒店业工作 </a:t>
            </a:r>
          </a:p>
        </p:txBody>
      </p:sp>
      <p:pic>
        <p:nvPicPr>
          <p:cNvPr id="4" name="图片 3">
            <a:extLst>
              <a:ext uri="{FF2B5EF4-FFF2-40B4-BE49-F238E27FC236}">
                <a16:creationId xmlns:a16="http://schemas.microsoft.com/office/drawing/2014/main" id="{E5DACB58-888C-4963-8E48-9C06D06B58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60693" y="1189668"/>
            <a:ext cx="8070614" cy="4478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91635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6C13691-7575-4138-9D07-A211DA9F1BC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89560"/>
            <a:ext cx="12192000" cy="6096000"/>
          </a:xfrm>
          <a:prstGeom prst="rect">
            <a:avLst/>
          </a:prstGeom>
        </p:spPr>
      </p:pic>
      <p:pic>
        <p:nvPicPr>
          <p:cNvPr id="6" name="图片 5">
            <a:extLst>
              <a:ext uri="{FF2B5EF4-FFF2-40B4-BE49-F238E27FC236}">
                <a16:creationId xmlns:a16="http://schemas.microsoft.com/office/drawing/2014/main" id="{E9ED6787-D8EF-4D17-A7E4-897F2E341B1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89560"/>
            <a:ext cx="12192000" cy="6096000"/>
          </a:xfrm>
          <a:prstGeom prst="rect">
            <a:avLst/>
          </a:prstGeom>
        </p:spPr>
      </p:pic>
    </p:spTree>
    <p:extLst>
      <p:ext uri="{BB962C8B-B14F-4D97-AF65-F5344CB8AC3E}">
        <p14:creationId xmlns:p14="http://schemas.microsoft.com/office/powerpoint/2010/main" val="32060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F5D93F-B7EC-46E5-8897-4E17378F87D4}"/>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4217260D-7DEB-4E45-BB2B-536B7426F94F}"/>
              </a:ext>
            </a:extLst>
          </p:cNvPr>
          <p:cNvSpPr>
            <a:spLocks noGrp="1"/>
          </p:cNvSpPr>
          <p:nvPr>
            <p:ph idx="1"/>
          </p:nvPr>
        </p:nvSpPr>
        <p:spPr/>
        <p:txBody>
          <a:bodyPr/>
          <a:lstStyle/>
          <a:p>
            <a:endParaRPr lang="zh-CN" altLang="en-US"/>
          </a:p>
        </p:txBody>
      </p:sp>
      <p:pic>
        <p:nvPicPr>
          <p:cNvPr id="4" name="图片 3">
            <a:extLst>
              <a:ext uri="{FF2B5EF4-FFF2-40B4-BE49-F238E27FC236}">
                <a16:creationId xmlns:a16="http://schemas.microsoft.com/office/drawing/2014/main" id="{BF91BD5C-5ADC-4A32-BAFE-FFA69D6685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000"/>
            <a:ext cx="12192000" cy="6096000"/>
          </a:xfrm>
          <a:prstGeom prst="rect">
            <a:avLst/>
          </a:prstGeom>
        </p:spPr>
      </p:pic>
      <p:sp>
        <p:nvSpPr>
          <p:cNvPr id="5" name="矩形 4">
            <a:extLst>
              <a:ext uri="{FF2B5EF4-FFF2-40B4-BE49-F238E27FC236}">
                <a16:creationId xmlns:a16="http://schemas.microsoft.com/office/drawing/2014/main" id="{2C677D64-B1D2-4AA3-95C6-EC31D2E24941}"/>
              </a:ext>
            </a:extLst>
          </p:cNvPr>
          <p:cNvSpPr/>
          <p:nvPr/>
        </p:nvSpPr>
        <p:spPr>
          <a:xfrm>
            <a:off x="2168436" y="1825625"/>
            <a:ext cx="1724296" cy="707886"/>
          </a:xfrm>
          <a:prstGeom prst="rect">
            <a:avLst/>
          </a:prstGeom>
        </p:spPr>
        <p:txBody>
          <a:bodyPr wrap="square">
            <a:spAutoFit/>
          </a:bodyPr>
          <a:lstStyle/>
          <a:p>
            <a:r>
              <a:rPr lang="zh-CN" altLang="en-US" sz="4000" b="1" dirty="0">
                <a:latin typeface="微软雅黑" panose="020B0503020204020204" pitchFamily="34" charset="-122"/>
                <a:ea typeface="微软雅黑" panose="020B0503020204020204" pitchFamily="34" charset="-122"/>
              </a:rPr>
              <a:t> 谢谢！</a:t>
            </a:r>
          </a:p>
        </p:txBody>
      </p:sp>
    </p:spTree>
    <p:extLst>
      <p:ext uri="{BB962C8B-B14F-4D97-AF65-F5344CB8AC3E}">
        <p14:creationId xmlns:p14="http://schemas.microsoft.com/office/powerpoint/2010/main" val="3322778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C7A7148-2BC3-4F01-969B-7F088D883644}"/>
              </a:ext>
            </a:extLst>
          </p:cNvPr>
          <p:cNvSpPr/>
          <p:nvPr/>
        </p:nvSpPr>
        <p:spPr>
          <a:xfrm>
            <a:off x="714081" y="171594"/>
            <a:ext cx="11249971" cy="1077218"/>
          </a:xfrm>
          <a:prstGeom prst="rect">
            <a:avLst/>
          </a:prstGeom>
        </p:spPr>
        <p:txBody>
          <a:bodyPr wrap="square">
            <a:spAutoFit/>
          </a:bodyPr>
          <a:lstStyle/>
          <a:p>
            <a:r>
              <a:rPr lang="zh-CN" altLang="en-US" sz="3200" b="1" dirty="0">
                <a:solidFill>
                  <a:schemeClr val="bg1"/>
                </a:solidFill>
                <a:latin typeface="微软雅黑" panose="020B0503020204020204" pitchFamily="34" charset="-122"/>
                <a:ea typeface="微软雅黑" panose="020B0503020204020204" pitchFamily="34" charset="-122"/>
              </a:rPr>
              <a:t>中国酒店业态结构所呈现出的既不是典型的金字塔型，</a:t>
            </a:r>
            <a:endParaRPr lang="en-US" altLang="zh-CN" sz="3200" b="1" dirty="0">
              <a:solidFill>
                <a:schemeClr val="bg1"/>
              </a:solidFill>
              <a:latin typeface="微软雅黑" panose="020B0503020204020204" pitchFamily="34" charset="-122"/>
              <a:ea typeface="微软雅黑" panose="020B0503020204020204" pitchFamily="34" charset="-122"/>
            </a:endParaRPr>
          </a:p>
          <a:p>
            <a:r>
              <a:rPr lang="zh-CN" altLang="en-US" sz="3200" b="1" dirty="0">
                <a:solidFill>
                  <a:schemeClr val="bg1"/>
                </a:solidFill>
                <a:latin typeface="微软雅黑" panose="020B0503020204020204" pitchFamily="34" charset="-122"/>
                <a:ea typeface="微软雅黑" panose="020B0503020204020204" pitchFamily="34" charset="-122"/>
              </a:rPr>
              <a:t>也不是纺锤形，</a:t>
            </a:r>
          </a:p>
        </p:txBody>
      </p:sp>
      <p:pic>
        <p:nvPicPr>
          <p:cNvPr id="5" name="图片 4">
            <a:extLst>
              <a:ext uri="{FF2B5EF4-FFF2-40B4-BE49-F238E27FC236}">
                <a16:creationId xmlns:a16="http://schemas.microsoft.com/office/drawing/2014/main" id="{0757971E-F3C2-4ECE-9B25-DFC3A1B513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908" y="1516284"/>
            <a:ext cx="6037223" cy="3658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图片 5">
            <a:extLst>
              <a:ext uri="{FF2B5EF4-FFF2-40B4-BE49-F238E27FC236}">
                <a16:creationId xmlns:a16="http://schemas.microsoft.com/office/drawing/2014/main" id="{96266090-0410-42B3-89FA-6F2E326B6A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9516" y="1516283"/>
            <a:ext cx="6048299" cy="36585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矩形 6">
            <a:extLst>
              <a:ext uri="{FF2B5EF4-FFF2-40B4-BE49-F238E27FC236}">
                <a16:creationId xmlns:a16="http://schemas.microsoft.com/office/drawing/2014/main" id="{24EAE97C-ABFC-4027-AB84-5ACD31AC56FE}"/>
              </a:ext>
            </a:extLst>
          </p:cNvPr>
          <p:cNvSpPr/>
          <p:nvPr/>
        </p:nvSpPr>
        <p:spPr>
          <a:xfrm>
            <a:off x="615485" y="5709741"/>
            <a:ext cx="8032968" cy="646331"/>
          </a:xfrm>
          <a:prstGeom prst="rect">
            <a:avLst/>
          </a:prstGeom>
        </p:spPr>
        <p:txBody>
          <a:bodyPr wrap="none">
            <a:spAutoFit/>
          </a:bodyPr>
          <a:lstStyle/>
          <a:p>
            <a:r>
              <a:rPr lang="zh-CN" altLang="en-US" sz="3600" b="1" dirty="0">
                <a:solidFill>
                  <a:schemeClr val="bg1"/>
                </a:solidFill>
                <a:latin typeface="微软雅黑" panose="020B0503020204020204" pitchFamily="34" charset="-122"/>
                <a:ea typeface="微软雅黑" panose="020B0503020204020204" pitchFamily="34" charset="-122"/>
              </a:rPr>
              <a:t>而是正在发生结构性变化的独特形态。</a:t>
            </a:r>
            <a:endParaRPr lang="zh-CN" altLang="en-US" sz="3600" dirty="0"/>
          </a:p>
        </p:txBody>
      </p:sp>
      <p:sp>
        <p:nvSpPr>
          <p:cNvPr id="8" name="矩形 7">
            <a:extLst>
              <a:ext uri="{FF2B5EF4-FFF2-40B4-BE49-F238E27FC236}">
                <a16:creationId xmlns:a16="http://schemas.microsoft.com/office/drawing/2014/main" id="{0E4D988D-043E-41CB-ABE0-3F634C190361}"/>
              </a:ext>
            </a:extLst>
          </p:cNvPr>
          <p:cNvSpPr/>
          <p:nvPr/>
        </p:nvSpPr>
        <p:spPr>
          <a:xfrm>
            <a:off x="8088433" y="6137458"/>
            <a:ext cx="3332964" cy="461665"/>
          </a:xfrm>
          <a:prstGeom prst="rect">
            <a:avLst/>
          </a:prstGeom>
        </p:spPr>
        <p:txBody>
          <a:bodyPr wrap="none">
            <a:spAutoFit/>
          </a:bodyPr>
          <a:lstStyle/>
          <a:p>
            <a:r>
              <a:rPr lang="en-US" altLang="zh-CN" sz="1200" b="1" dirty="0">
                <a:solidFill>
                  <a:schemeClr val="bg1"/>
                </a:solidFill>
                <a:latin typeface="微软雅黑" panose="020B0503020204020204" pitchFamily="34" charset="-122"/>
                <a:ea typeface="微软雅黑" panose="020B0503020204020204" pitchFamily="34" charset="-122"/>
              </a:rPr>
              <a:t>2018</a:t>
            </a:r>
            <a:r>
              <a:rPr lang="zh-CN" altLang="en-US" sz="1200" b="1" dirty="0">
                <a:solidFill>
                  <a:schemeClr val="bg1"/>
                </a:solidFill>
                <a:latin typeface="微软雅黑" panose="020B0503020204020204" pitchFamily="34" charset="-122"/>
                <a:ea typeface="微软雅黑" panose="020B0503020204020204" pitchFamily="34" charset="-122"/>
              </a:rPr>
              <a:t>中国大住宿业发展报告（上）</a:t>
            </a:r>
          </a:p>
          <a:p>
            <a:r>
              <a:rPr lang="zh-CN" altLang="en-US" sz="1200" dirty="0">
                <a:solidFill>
                  <a:schemeClr val="bg1"/>
                </a:solidFill>
                <a:latin typeface="微软雅黑" panose="020B0503020204020204" pitchFamily="34" charset="-122"/>
                <a:ea typeface="微软雅黑" panose="020B0503020204020204" pitchFamily="34" charset="-122"/>
              </a:rPr>
              <a:t>来源</a:t>
            </a:r>
            <a:r>
              <a:rPr lang="en-US" altLang="zh-CN" sz="1200" dirty="0">
                <a:solidFill>
                  <a:schemeClr val="bg1"/>
                </a:solidFill>
                <a:latin typeface="微软雅黑" panose="020B0503020204020204" pitchFamily="34" charset="-122"/>
                <a:ea typeface="微软雅黑" panose="020B0503020204020204" pitchFamily="34" charset="-122"/>
              </a:rPr>
              <a:t>:</a:t>
            </a:r>
            <a:r>
              <a:rPr lang="zh-CN" altLang="en-US" sz="1200" dirty="0">
                <a:solidFill>
                  <a:schemeClr val="bg1"/>
                </a:solidFill>
                <a:latin typeface="微软雅黑" panose="020B0503020204020204" pitchFamily="34" charset="-122"/>
                <a:ea typeface="微软雅黑" panose="020B0503020204020204" pitchFamily="34" charset="-122"/>
              </a:rPr>
              <a:t>盈蝶咨询 盈蝶榜 </a:t>
            </a:r>
            <a:r>
              <a:rPr lang="en-US" altLang="zh-CN" sz="1200" dirty="0">
                <a:solidFill>
                  <a:schemeClr val="bg1"/>
                </a:solidFill>
                <a:latin typeface="微软雅黑" panose="020B0503020204020204" pitchFamily="34" charset="-122"/>
                <a:ea typeface="微软雅黑" panose="020B0503020204020204" pitchFamily="34" charset="-122"/>
              </a:rPr>
              <a:t>| </a:t>
            </a:r>
            <a:r>
              <a:rPr lang="zh-CN" altLang="en-US" sz="1200" dirty="0">
                <a:solidFill>
                  <a:schemeClr val="bg1"/>
                </a:solidFill>
                <a:latin typeface="微软雅黑" panose="020B0503020204020204" pitchFamily="34" charset="-122"/>
                <a:ea typeface="微软雅黑" panose="020B0503020204020204" pitchFamily="34" charset="-122"/>
              </a:rPr>
              <a:t>发布时间</a:t>
            </a:r>
            <a:r>
              <a:rPr lang="en-US" altLang="zh-CN" sz="1200" dirty="0">
                <a:solidFill>
                  <a:schemeClr val="bg1"/>
                </a:solidFill>
                <a:latin typeface="微软雅黑" panose="020B0503020204020204" pitchFamily="34" charset="-122"/>
                <a:ea typeface="微软雅黑" panose="020B0503020204020204" pitchFamily="34" charset="-122"/>
              </a:rPr>
              <a:t>: 2018-11-21</a:t>
            </a:r>
          </a:p>
        </p:txBody>
      </p:sp>
    </p:spTree>
    <p:extLst>
      <p:ext uri="{BB962C8B-B14F-4D97-AF65-F5344CB8AC3E}">
        <p14:creationId xmlns:p14="http://schemas.microsoft.com/office/powerpoint/2010/main" val="250806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CA9A953-FD48-4D01-BA82-94827FD9D26B}"/>
              </a:ext>
            </a:extLst>
          </p:cNvPr>
          <p:cNvSpPr/>
          <p:nvPr/>
        </p:nvSpPr>
        <p:spPr>
          <a:xfrm>
            <a:off x="780379" y="1095699"/>
            <a:ext cx="4543975" cy="6278642"/>
          </a:xfrm>
          <a:prstGeom prst="rect">
            <a:avLst/>
          </a:prstGeom>
        </p:spPr>
        <p:txBody>
          <a:bodyPr wrap="square">
            <a:spAutoFit/>
          </a:bodyPr>
          <a:lstStyle/>
          <a:p>
            <a:r>
              <a:rPr lang="zh-CN" altLang="en-US" sz="1600" b="1" dirty="0">
                <a:latin typeface="微软雅黑" panose="020B0503020204020204" pitchFamily="34" charset="-122"/>
                <a:ea typeface="微软雅黑" panose="020B0503020204020204" pitchFamily="34" charset="-122"/>
              </a:rPr>
              <a:t>美国（</a:t>
            </a:r>
            <a:r>
              <a:rPr lang="en-US" altLang="zh-CN" sz="1600" b="1" dirty="0">
                <a:latin typeface="微软雅黑" panose="020B0503020204020204" pitchFamily="34" charset="-122"/>
                <a:ea typeface="微软雅黑" panose="020B0503020204020204" pitchFamily="34" charset="-122"/>
              </a:rPr>
              <a:t>AHLA/</a:t>
            </a:r>
            <a:r>
              <a:rPr lang="zh-CN" altLang="en-US" sz="1600" b="1" dirty="0">
                <a:latin typeface="微软雅黑" panose="020B0503020204020204" pitchFamily="34" charset="-122"/>
                <a:ea typeface="微软雅黑" panose="020B0503020204020204" pitchFamily="34" charset="-122"/>
              </a:rPr>
              <a:t>不含民宿）</a:t>
            </a:r>
            <a:r>
              <a:rPr lang="zh-CN" altLang="en-US" sz="1600" dirty="0">
                <a:latin typeface="微软雅黑" panose="020B0503020204020204" pitchFamily="34" charset="-122"/>
                <a:ea typeface="微软雅黑" panose="020B0503020204020204" pitchFamily="34" charset="-122"/>
              </a:rPr>
              <a:t>：  </a:t>
            </a:r>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酒店数：                             </a:t>
            </a:r>
            <a:r>
              <a:rPr lang="en-US" altLang="zh-CN" sz="1600" dirty="0">
                <a:latin typeface="微软雅黑" panose="020B0503020204020204" pitchFamily="34" charset="-122"/>
                <a:ea typeface="微软雅黑" panose="020B0503020204020204" pitchFamily="34" charset="-122"/>
              </a:rPr>
              <a:t>5.4</a:t>
            </a:r>
            <a:r>
              <a:rPr lang="zh-CN" altLang="en-US" sz="1600" dirty="0">
                <a:latin typeface="微软雅黑" panose="020B0503020204020204" pitchFamily="34" charset="-122"/>
                <a:ea typeface="微软雅黑" panose="020B0503020204020204" pitchFamily="34" charset="-122"/>
              </a:rPr>
              <a:t>万</a:t>
            </a:r>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客房数：                            </a:t>
            </a:r>
            <a:r>
              <a:rPr lang="en-US" altLang="zh-CN" sz="1600" dirty="0">
                <a:latin typeface="微软雅黑" panose="020B0503020204020204" pitchFamily="34" charset="-122"/>
                <a:ea typeface="微软雅黑" panose="020B0503020204020204" pitchFamily="34" charset="-122"/>
              </a:rPr>
              <a:t>500</a:t>
            </a:r>
            <a:r>
              <a:rPr lang="zh-CN" altLang="en-US" sz="1600" dirty="0">
                <a:latin typeface="微软雅黑" panose="020B0503020204020204" pitchFamily="34" charset="-122"/>
                <a:ea typeface="微软雅黑" panose="020B0503020204020204" pitchFamily="34" charset="-122"/>
              </a:rPr>
              <a:t>万</a:t>
            </a:r>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雇员数：                            </a:t>
            </a:r>
            <a:r>
              <a:rPr lang="en-US" altLang="zh-CN" sz="1600" dirty="0">
                <a:latin typeface="微软雅黑" panose="020B0503020204020204" pitchFamily="34" charset="-122"/>
                <a:ea typeface="微软雅黑" panose="020B0503020204020204" pitchFamily="34" charset="-122"/>
              </a:rPr>
              <a:t>800</a:t>
            </a:r>
            <a:r>
              <a:rPr lang="zh-CN" altLang="en-US" sz="1600" dirty="0">
                <a:latin typeface="微软雅黑" panose="020B0503020204020204" pitchFamily="34" charset="-122"/>
                <a:ea typeface="微软雅黑" panose="020B0503020204020204" pitchFamily="34" charset="-122"/>
              </a:rPr>
              <a:t>万 </a:t>
            </a:r>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平均酒店客房数：                   </a:t>
            </a:r>
            <a:r>
              <a:rPr lang="en-US" altLang="zh-CN" sz="1600" dirty="0">
                <a:latin typeface="微软雅黑" panose="020B0503020204020204" pitchFamily="34" charset="-122"/>
                <a:ea typeface="微软雅黑" panose="020B0503020204020204" pitchFamily="34" charset="-122"/>
              </a:rPr>
              <a:t>94</a:t>
            </a:r>
          </a:p>
          <a:p>
            <a:r>
              <a:rPr lang="zh-CN" altLang="en-US" sz="1600" dirty="0">
                <a:latin typeface="微软雅黑" panose="020B0503020204020204" pitchFamily="34" charset="-122"/>
                <a:ea typeface="微软雅黑" panose="020B0503020204020204" pitchFamily="34" charset="-122"/>
              </a:rPr>
              <a:t>出租率</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&gt;60%</a:t>
            </a:r>
          </a:p>
          <a:p>
            <a:r>
              <a:rPr lang="zh-CN" altLang="en-US" sz="1600" b="1" dirty="0">
                <a:highlight>
                  <a:srgbClr val="FFFF00"/>
                </a:highlight>
                <a:latin typeface="微软雅黑" panose="020B0503020204020204" pitchFamily="34" charset="-122"/>
                <a:ea typeface="微软雅黑" panose="020B0503020204020204" pitchFamily="34" charset="-122"/>
              </a:rPr>
              <a:t>人均拥有客房数</a:t>
            </a:r>
            <a:r>
              <a:rPr lang="en-US" altLang="zh-CN" sz="1600" b="1" dirty="0">
                <a:highlight>
                  <a:srgbClr val="FFFF00"/>
                </a:highlight>
                <a:latin typeface="微软雅黑" panose="020B0503020204020204" pitchFamily="34" charset="-122"/>
                <a:ea typeface="微软雅黑" panose="020B0503020204020204" pitchFamily="34" charset="-122"/>
              </a:rPr>
              <a:t>:                  1.5%</a:t>
            </a:r>
          </a:p>
          <a:p>
            <a:r>
              <a:rPr lang="zh-CN" altLang="en-US" sz="1600" b="1" dirty="0">
                <a:highlight>
                  <a:srgbClr val="FFFF00"/>
                </a:highlight>
                <a:latin typeface="微软雅黑" panose="020B0503020204020204" pitchFamily="34" charset="-122"/>
                <a:ea typeface="微软雅黑" panose="020B0503020204020204" pitchFamily="34" charset="-122"/>
              </a:rPr>
              <a:t>连锁化率</a:t>
            </a:r>
            <a:r>
              <a:rPr lang="en-US" altLang="zh-CN" sz="1600" b="1" dirty="0">
                <a:highlight>
                  <a:srgbClr val="FFFF00"/>
                </a:highlight>
                <a:latin typeface="微软雅黑" panose="020B0503020204020204" pitchFamily="34" charset="-122"/>
                <a:ea typeface="微软雅黑" panose="020B0503020204020204" pitchFamily="34" charset="-122"/>
              </a:rPr>
              <a:t>:                             71%</a:t>
            </a:r>
          </a:p>
          <a:p>
            <a:r>
              <a:rPr lang="en-US" altLang="zh-CN" sz="1600" dirty="0">
                <a:latin typeface="微软雅黑" panose="020B0503020204020204" pitchFamily="34" charset="-122"/>
                <a:ea typeface="微软雅黑" panose="020B0503020204020204" pitchFamily="34" charset="-122"/>
              </a:rPr>
              <a:t>RevPAR:             </a:t>
            </a:r>
          </a:p>
          <a:p>
            <a:endParaRPr lang="en-US" altLang="zh-CN" sz="1600" dirty="0">
              <a:latin typeface="微软雅黑" panose="020B0503020204020204" pitchFamily="34" charset="-122"/>
              <a:ea typeface="微软雅黑" panose="020B0503020204020204" pitchFamily="34" charset="-122"/>
            </a:endParaRPr>
          </a:p>
          <a:p>
            <a:endParaRPr lang="en-US" altLang="zh-CN" sz="1600" dirty="0">
              <a:latin typeface="微软雅黑" panose="020B0503020204020204" pitchFamily="34" charset="-122"/>
              <a:ea typeface="微软雅黑" panose="020B0503020204020204" pitchFamily="34" charset="-122"/>
            </a:endParaRPr>
          </a:p>
          <a:p>
            <a:r>
              <a:rPr lang="zh-CN" altLang="en-US" sz="1600" b="1" dirty="0">
                <a:latin typeface="微软雅黑" panose="020B0503020204020204" pitchFamily="34" charset="-122"/>
                <a:ea typeface="微软雅黑" panose="020B0503020204020204" pitchFamily="34" charset="-122"/>
              </a:rPr>
              <a:t>中国  </a:t>
            </a:r>
            <a:r>
              <a:rPr lang="en-US" altLang="zh-CN" sz="1600" b="1" dirty="0">
                <a:latin typeface="微软雅黑" panose="020B0503020204020204" pitchFamily="34" charset="-122"/>
                <a:ea typeface="微软雅黑" panose="020B0503020204020204" pitchFamily="34" charset="-122"/>
              </a:rPr>
              <a:t>(</a:t>
            </a:r>
            <a:r>
              <a:rPr lang="en-US" altLang="zh-CN" sz="1600" b="1" dirty="0" err="1">
                <a:latin typeface="微软雅黑" panose="020B0503020204020204" pitchFamily="34" charset="-122"/>
                <a:ea typeface="微软雅黑" panose="020B0503020204020204" pitchFamily="34" charset="-122"/>
              </a:rPr>
              <a:t>Ctrip</a:t>
            </a:r>
            <a:r>
              <a:rPr lang="en-US" altLang="zh-CN" sz="1600" b="1" dirty="0">
                <a:latin typeface="微软雅黑" panose="020B0503020204020204" pitchFamily="34" charset="-122"/>
                <a:ea typeface="微软雅黑" panose="020B0503020204020204" pitchFamily="34" charset="-122"/>
              </a:rPr>
              <a:t> /</a:t>
            </a:r>
            <a:r>
              <a:rPr lang="zh-CN" altLang="en-US" sz="1600" b="1" dirty="0">
                <a:latin typeface="微软雅黑" panose="020B0503020204020204" pitchFamily="34" charset="-122"/>
                <a:ea typeface="微软雅黑" panose="020B0503020204020204" pitchFamily="34" charset="-122"/>
              </a:rPr>
              <a:t>含民宿</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a:t>
            </a:r>
            <a:endParaRPr lang="en-US" altLang="zh-CN" sz="1600" b="1"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酒店数：                             </a:t>
            </a:r>
            <a:r>
              <a:rPr lang="en-US" altLang="zh-CN" sz="1600" dirty="0">
                <a:latin typeface="微软雅黑" panose="020B0503020204020204" pitchFamily="34" charset="-122"/>
                <a:ea typeface="微软雅黑" panose="020B0503020204020204" pitchFamily="34" charset="-122"/>
              </a:rPr>
              <a:t>81</a:t>
            </a:r>
            <a:r>
              <a:rPr lang="zh-CN" altLang="en-US" sz="1600" dirty="0">
                <a:latin typeface="微软雅黑" panose="020B0503020204020204" pitchFamily="34" charset="-122"/>
                <a:ea typeface="微软雅黑" panose="020B0503020204020204" pitchFamily="34" charset="-122"/>
              </a:rPr>
              <a:t>万</a:t>
            </a:r>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客房数：                         </a:t>
            </a:r>
            <a:r>
              <a:rPr lang="en-US" altLang="zh-CN" sz="1600" dirty="0">
                <a:latin typeface="微软雅黑" panose="020B0503020204020204" pitchFamily="34" charset="-122"/>
                <a:ea typeface="微软雅黑" panose="020B0503020204020204" pitchFamily="34" charset="-122"/>
              </a:rPr>
              <a:t>2000</a:t>
            </a:r>
            <a:r>
              <a:rPr lang="zh-CN" altLang="en-US" sz="1600" dirty="0">
                <a:latin typeface="微软雅黑" panose="020B0503020204020204" pitchFamily="34" charset="-122"/>
                <a:ea typeface="微软雅黑" panose="020B0503020204020204" pitchFamily="34" charset="-122"/>
              </a:rPr>
              <a:t>万</a:t>
            </a:r>
            <a:endParaRPr lang="en-US" altLang="zh-CN" sz="1600" dirty="0">
              <a:latin typeface="微软雅黑" panose="020B0503020204020204" pitchFamily="34" charset="-122"/>
              <a:ea typeface="微软雅黑" panose="020B0503020204020204" pitchFamily="34" charset="-122"/>
            </a:endParaRPr>
          </a:p>
          <a:p>
            <a:r>
              <a:rPr lang="zh-CN" altLang="en-US" sz="1600" dirty="0">
                <a:latin typeface="微软雅黑" panose="020B0503020204020204" pitchFamily="34" charset="-122"/>
                <a:ea typeface="微软雅黑" panose="020B0503020204020204" pitchFamily="34" charset="-122"/>
              </a:rPr>
              <a:t>平均酒店客房数：                   </a:t>
            </a:r>
            <a:r>
              <a:rPr lang="en-US" altLang="zh-CN" sz="1600" dirty="0">
                <a:latin typeface="微软雅黑" panose="020B0503020204020204" pitchFamily="34" charset="-122"/>
                <a:ea typeface="微软雅黑" panose="020B0503020204020204" pitchFamily="34" charset="-122"/>
              </a:rPr>
              <a:t>25</a:t>
            </a:r>
          </a:p>
          <a:p>
            <a:r>
              <a:rPr lang="zh-CN" altLang="en-US" sz="1600" dirty="0">
                <a:latin typeface="微软雅黑" panose="020B0503020204020204" pitchFamily="34" charset="-122"/>
                <a:ea typeface="微软雅黑" panose="020B0503020204020204" pitchFamily="34" charset="-122"/>
              </a:rPr>
              <a:t>出租率：                             </a:t>
            </a:r>
            <a:r>
              <a:rPr lang="en-US" altLang="zh-CN" sz="1600" dirty="0">
                <a:latin typeface="微软雅黑" panose="020B0503020204020204" pitchFamily="34" charset="-122"/>
                <a:ea typeface="微软雅黑" panose="020B0503020204020204" pitchFamily="34" charset="-122"/>
              </a:rPr>
              <a:t>55%</a:t>
            </a:r>
          </a:p>
          <a:p>
            <a:r>
              <a:rPr lang="zh-CN" altLang="en-US" sz="1600" b="1" dirty="0">
                <a:highlight>
                  <a:srgbClr val="FFFF00"/>
                </a:highlight>
                <a:latin typeface="微软雅黑" panose="020B0503020204020204" pitchFamily="34" charset="-122"/>
                <a:ea typeface="微软雅黑" panose="020B0503020204020204" pitchFamily="34" charset="-122"/>
              </a:rPr>
              <a:t>人均拥有客房数：               </a:t>
            </a:r>
            <a:r>
              <a:rPr lang="en-US" altLang="zh-CN" sz="1600" b="1" dirty="0">
                <a:highlight>
                  <a:srgbClr val="FFFF00"/>
                </a:highlight>
                <a:latin typeface="微软雅黑" panose="020B0503020204020204" pitchFamily="34" charset="-122"/>
                <a:ea typeface="微软雅黑" panose="020B0503020204020204" pitchFamily="34" charset="-122"/>
              </a:rPr>
              <a:t>1.4%</a:t>
            </a:r>
          </a:p>
          <a:p>
            <a:r>
              <a:rPr lang="zh-CN" altLang="en-US" sz="1600" b="1" dirty="0">
                <a:highlight>
                  <a:srgbClr val="FFFF00"/>
                </a:highlight>
                <a:latin typeface="微软雅黑" panose="020B0503020204020204" pitchFamily="34" charset="-122"/>
                <a:ea typeface="微软雅黑" panose="020B0503020204020204" pitchFamily="34" charset="-122"/>
              </a:rPr>
              <a:t>连锁化率</a:t>
            </a:r>
            <a:r>
              <a:rPr lang="en-US" altLang="zh-CN" sz="1600" b="1" dirty="0">
                <a:highlight>
                  <a:srgbClr val="FFFF00"/>
                </a:highlight>
                <a:latin typeface="微软雅黑" panose="020B0503020204020204" pitchFamily="34" charset="-122"/>
                <a:ea typeface="微软雅黑" panose="020B0503020204020204" pitchFamily="34" charset="-122"/>
              </a:rPr>
              <a:t>:                            17%</a:t>
            </a:r>
          </a:p>
          <a:p>
            <a:r>
              <a:rPr lang="en-US" altLang="zh-CN" sz="1600" dirty="0" err="1">
                <a:latin typeface="微软雅黑" panose="020B0503020204020204" pitchFamily="34" charset="-122"/>
                <a:ea typeface="微软雅黑" panose="020B0503020204020204" pitchFamily="34" charset="-122"/>
              </a:rPr>
              <a:t>RePAR</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96</a:t>
            </a:r>
          </a:p>
          <a:p>
            <a:endParaRPr lang="en-US" altLang="zh-CN" sz="1600" dirty="0">
              <a:latin typeface="微软雅黑" panose="020B0503020204020204" pitchFamily="34" charset="-122"/>
              <a:ea typeface="微软雅黑" panose="020B0503020204020204" pitchFamily="34" charset="-122"/>
            </a:endParaRPr>
          </a:p>
          <a:p>
            <a:r>
              <a:rPr lang="zh-CN" altLang="en-US" sz="1000" i="1" dirty="0">
                <a:latin typeface="微软雅黑" panose="020B0503020204020204" pitchFamily="34" charset="-122"/>
                <a:ea typeface="微软雅黑" panose="020B0503020204020204" pitchFamily="34" charset="-122"/>
              </a:rPr>
              <a:t>其中连锁品牌：</a:t>
            </a:r>
            <a:endParaRPr lang="en-US" altLang="zh-CN" sz="1000" i="1" dirty="0">
              <a:latin typeface="微软雅黑" panose="020B0503020204020204" pitchFamily="34" charset="-122"/>
              <a:ea typeface="微软雅黑" panose="020B0503020204020204" pitchFamily="34" charset="-122"/>
            </a:endParaRPr>
          </a:p>
          <a:p>
            <a:r>
              <a:rPr lang="zh-CN" altLang="en-US" sz="1000" i="1" dirty="0">
                <a:latin typeface="微软雅黑" panose="020B0503020204020204" pitchFamily="34" charset="-122"/>
                <a:ea typeface="微软雅黑" panose="020B0503020204020204" pitchFamily="34" charset="-122"/>
              </a:rPr>
              <a:t>品牌连锁酒店数：</a:t>
            </a:r>
            <a:r>
              <a:rPr lang="en-US" altLang="zh-CN" sz="1000" i="1" dirty="0">
                <a:latin typeface="微软雅黑" panose="020B0503020204020204" pitchFamily="34" charset="-122"/>
                <a:ea typeface="微软雅黑" panose="020B0503020204020204" pitchFamily="34" charset="-122"/>
              </a:rPr>
              <a:t>      6</a:t>
            </a:r>
            <a:r>
              <a:rPr lang="zh-CN" altLang="en-US" sz="1000" i="1" dirty="0">
                <a:latin typeface="微软雅黑" panose="020B0503020204020204" pitchFamily="34" charset="-122"/>
                <a:ea typeface="微软雅黑" panose="020B0503020204020204" pitchFamily="34" charset="-122"/>
              </a:rPr>
              <a:t>万</a:t>
            </a:r>
            <a:endParaRPr lang="en-US" altLang="zh-CN" sz="1000" i="1" dirty="0">
              <a:latin typeface="微软雅黑" panose="020B0503020204020204" pitchFamily="34" charset="-122"/>
              <a:ea typeface="微软雅黑" panose="020B0503020204020204" pitchFamily="34" charset="-122"/>
            </a:endParaRPr>
          </a:p>
          <a:p>
            <a:r>
              <a:rPr lang="zh-CN" altLang="en-US" sz="1000" i="1" dirty="0">
                <a:latin typeface="微软雅黑" panose="020B0503020204020204" pitchFamily="34" charset="-122"/>
                <a:ea typeface="微软雅黑" panose="020B0503020204020204" pitchFamily="34" charset="-122"/>
              </a:rPr>
              <a:t>连锁酒店客房数：  </a:t>
            </a:r>
            <a:r>
              <a:rPr lang="en-US" altLang="zh-CN" sz="1000" i="1" dirty="0">
                <a:latin typeface="微软雅黑" panose="020B0503020204020204" pitchFamily="34" charset="-122"/>
                <a:ea typeface="微软雅黑" panose="020B0503020204020204" pitchFamily="34" charset="-122"/>
              </a:rPr>
              <a:t>335</a:t>
            </a:r>
            <a:r>
              <a:rPr lang="zh-CN" altLang="en-US" sz="1000" i="1" dirty="0">
                <a:latin typeface="微软雅黑" panose="020B0503020204020204" pitchFamily="34" charset="-122"/>
                <a:ea typeface="微软雅黑" panose="020B0503020204020204" pitchFamily="34" charset="-122"/>
              </a:rPr>
              <a:t>万</a:t>
            </a:r>
          </a:p>
          <a:p>
            <a:endParaRPr lang="en-US" altLang="zh-CN" sz="1600" dirty="0">
              <a:latin typeface="微软雅黑" panose="020B0503020204020204" pitchFamily="34" charset="-122"/>
              <a:ea typeface="微软雅黑" panose="020B0503020204020204" pitchFamily="34" charset="-122"/>
            </a:endParaRPr>
          </a:p>
          <a:p>
            <a:endParaRPr lang="en-US" altLang="zh-CN" dirty="0"/>
          </a:p>
          <a:p>
            <a:endParaRPr lang="zh-CN" altLang="en-US" dirty="0"/>
          </a:p>
        </p:txBody>
      </p:sp>
      <p:sp>
        <p:nvSpPr>
          <p:cNvPr id="3" name="矩形 2">
            <a:extLst>
              <a:ext uri="{FF2B5EF4-FFF2-40B4-BE49-F238E27FC236}">
                <a16:creationId xmlns:a16="http://schemas.microsoft.com/office/drawing/2014/main" id="{75E36372-EED7-424C-AD8D-B3522D330366}"/>
              </a:ext>
            </a:extLst>
          </p:cNvPr>
          <p:cNvSpPr/>
          <p:nvPr/>
        </p:nvSpPr>
        <p:spPr>
          <a:xfrm>
            <a:off x="-70111" y="162632"/>
            <a:ext cx="12332222" cy="707886"/>
          </a:xfrm>
          <a:prstGeom prst="rect">
            <a:avLst/>
          </a:prstGeom>
        </p:spPr>
        <p:txBody>
          <a:bodyPr wrap="none">
            <a:spAutoFit/>
          </a:bodyPr>
          <a:lstStyle/>
          <a:p>
            <a:r>
              <a:rPr lang="en-US" altLang="zh-CN" sz="4000" b="1" dirty="0">
                <a:solidFill>
                  <a:srgbClr val="252525"/>
                </a:solidFill>
                <a:latin typeface="微软雅黑" panose="020B0503020204020204" pitchFamily="34" charset="-122"/>
                <a:ea typeface="微软雅黑" panose="020B0503020204020204" pitchFamily="34" charset="-122"/>
              </a:rPr>
              <a:t>     2. </a:t>
            </a:r>
            <a:r>
              <a:rPr lang="zh-CN" altLang="en-US" sz="4000" b="1" dirty="0">
                <a:solidFill>
                  <a:srgbClr val="252525"/>
                </a:solidFill>
                <a:latin typeface="微软雅黑" panose="020B0503020204020204" pitchFamily="34" charset="-122"/>
                <a:ea typeface="微软雅黑" panose="020B0503020204020204" pitchFamily="34" charset="-122"/>
              </a:rPr>
              <a:t>对比美国，供给侧数量大，但品质低，盈利差。</a:t>
            </a:r>
            <a:endParaRPr lang="zh-CN" altLang="en-US" sz="4000" b="1"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8A4DDAA0-E1A2-4142-9879-6496555873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96091" y="1003102"/>
            <a:ext cx="6701742" cy="53738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3412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D6902C-9088-4BE3-9A0F-9FF72FDF9D11}"/>
              </a:ext>
            </a:extLst>
          </p:cNvPr>
          <p:cNvPicPr>
            <a:picLocks noChangeAspect="1"/>
          </p:cNvPicPr>
          <p:nvPr/>
        </p:nvPicPr>
        <p:blipFill>
          <a:blip r:embed="rId3"/>
          <a:stretch>
            <a:fillRect/>
          </a:stretch>
        </p:blipFill>
        <p:spPr>
          <a:xfrm>
            <a:off x="102274" y="1572479"/>
            <a:ext cx="6958095" cy="3913929"/>
          </a:xfrm>
          <a:prstGeom prst="rect">
            <a:avLst/>
          </a:prstGeom>
          <a:ln>
            <a:noFill/>
          </a:ln>
          <a:effectLst>
            <a:outerShdw blurRad="292100" dist="139700" dir="2700000" algn="tl" rotWithShape="0">
              <a:srgbClr val="333333">
                <a:alpha val="65000"/>
              </a:srgbClr>
            </a:outerShdw>
          </a:effectLst>
        </p:spPr>
      </p:pic>
      <p:sp>
        <p:nvSpPr>
          <p:cNvPr id="3" name="矩形 2">
            <a:extLst>
              <a:ext uri="{FF2B5EF4-FFF2-40B4-BE49-F238E27FC236}">
                <a16:creationId xmlns:a16="http://schemas.microsoft.com/office/drawing/2014/main" id="{9BF3C087-DB07-4E0C-9A19-49179A589356}"/>
              </a:ext>
            </a:extLst>
          </p:cNvPr>
          <p:cNvSpPr/>
          <p:nvPr/>
        </p:nvSpPr>
        <p:spPr>
          <a:xfrm>
            <a:off x="-498375" y="324678"/>
            <a:ext cx="11306300" cy="707886"/>
          </a:xfrm>
          <a:prstGeom prst="rect">
            <a:avLst/>
          </a:prstGeom>
        </p:spPr>
        <p:txBody>
          <a:bodyPr wrap="none">
            <a:spAutoFit/>
          </a:bodyPr>
          <a:lstStyle/>
          <a:p>
            <a:r>
              <a:rPr lang="en-US" altLang="zh-CN" sz="4000" b="1" dirty="0">
                <a:solidFill>
                  <a:srgbClr val="252525"/>
                </a:solidFill>
                <a:latin typeface="微软雅黑" panose="020B0503020204020204" pitchFamily="34" charset="-122"/>
                <a:ea typeface="微软雅黑" panose="020B0503020204020204" pitchFamily="34" charset="-122"/>
              </a:rPr>
              <a:t>     3. </a:t>
            </a:r>
            <a:r>
              <a:rPr lang="zh-CN" altLang="en-US" sz="4000" b="1" dirty="0">
                <a:solidFill>
                  <a:srgbClr val="252525"/>
                </a:solidFill>
                <a:latin typeface="微软雅黑" panose="020B0503020204020204" pitchFamily="34" charset="-122"/>
                <a:ea typeface="微软雅黑" panose="020B0503020204020204" pitchFamily="34" charset="-122"/>
              </a:rPr>
              <a:t>高端酒店供给增速回升，中低端增速稳定。</a:t>
            </a:r>
            <a:endParaRPr lang="zh-CN" altLang="en-US" sz="4000" b="1" dirty="0">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11D3B8F6-D6B0-4B23-9A9D-17ED10ECA4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68586" y="1560961"/>
            <a:ext cx="4930814" cy="39254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2198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8678C01-1DF3-4764-A50B-C3317744F3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82416" y="876053"/>
            <a:ext cx="8113118" cy="5696444"/>
          </a:xfrm>
          <a:prstGeom prst="rect">
            <a:avLst/>
          </a:prstGeom>
          <a:ln>
            <a:noFill/>
          </a:ln>
          <a:effectLst>
            <a:outerShdw blurRad="292100" dist="139700" dir="2700000" algn="tl" rotWithShape="0">
              <a:srgbClr val="333333">
                <a:alpha val="65000"/>
              </a:srgbClr>
            </a:outerShdw>
          </a:effectLst>
        </p:spPr>
      </p:pic>
      <p:sp>
        <p:nvSpPr>
          <p:cNvPr id="5" name="矩形 4">
            <a:extLst>
              <a:ext uri="{FF2B5EF4-FFF2-40B4-BE49-F238E27FC236}">
                <a16:creationId xmlns:a16="http://schemas.microsoft.com/office/drawing/2014/main" id="{9BC3B7F8-D9DF-4086-A655-419CA78F085F}"/>
              </a:ext>
            </a:extLst>
          </p:cNvPr>
          <p:cNvSpPr/>
          <p:nvPr/>
        </p:nvSpPr>
        <p:spPr>
          <a:xfrm>
            <a:off x="480120" y="107733"/>
            <a:ext cx="10905550" cy="707886"/>
          </a:xfrm>
          <a:prstGeom prst="rect">
            <a:avLst/>
          </a:prstGeom>
        </p:spPr>
        <p:txBody>
          <a:bodyPr wrap="none">
            <a:spAutoFit/>
          </a:bodyPr>
          <a:lstStyle/>
          <a:p>
            <a:r>
              <a:rPr lang="en-US" altLang="zh-CN" sz="4000" b="1" dirty="0">
                <a:latin typeface="微软雅黑" panose="020B0503020204020204" pitchFamily="34" charset="-122"/>
                <a:ea typeface="微软雅黑" panose="020B0503020204020204" pitchFamily="34" charset="-122"/>
              </a:rPr>
              <a:t>4.</a:t>
            </a:r>
            <a:r>
              <a:rPr lang="zh-CN" altLang="en-US" sz="4000" b="1" dirty="0">
                <a:latin typeface="微软雅黑" panose="020B0503020204020204" pitchFamily="34" charset="-122"/>
                <a:ea typeface="微软雅黑" panose="020B0503020204020204" pitchFamily="34" charset="-122"/>
              </a:rPr>
              <a:t>全球酒店集团的排名正以前所未有的速度变化</a:t>
            </a:r>
            <a:endParaRPr lang="en-US" altLang="zh-CN" sz="4000" b="1"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06563CCE-ED3F-49B8-9DAC-0AC15FA802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7461" y="1314817"/>
            <a:ext cx="1521681" cy="4764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6" name="直接箭头连接符 5">
            <a:extLst>
              <a:ext uri="{FF2B5EF4-FFF2-40B4-BE49-F238E27FC236}">
                <a16:creationId xmlns:a16="http://schemas.microsoft.com/office/drawing/2014/main" id="{279EFA69-475E-4C22-B26E-5C3D171C37AC}"/>
              </a:ext>
            </a:extLst>
          </p:cNvPr>
          <p:cNvCxnSpPr>
            <a:cxnSpLocks/>
            <a:stCxn id="2" idx="3"/>
          </p:cNvCxnSpPr>
          <p:nvPr/>
        </p:nvCxnSpPr>
        <p:spPr>
          <a:xfrm flipV="1">
            <a:off x="2119142" y="1551008"/>
            <a:ext cx="1040747" cy="20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图片 6">
            <a:extLst>
              <a:ext uri="{FF2B5EF4-FFF2-40B4-BE49-F238E27FC236}">
                <a16:creationId xmlns:a16="http://schemas.microsoft.com/office/drawing/2014/main" id="{238D1372-C38A-4FC6-B8D2-D61F0A204F3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14923"/>
          <a:stretch/>
        </p:blipFill>
        <p:spPr>
          <a:xfrm>
            <a:off x="597461" y="2369375"/>
            <a:ext cx="1505685" cy="47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8" name="直接箭头连接符 7">
            <a:extLst>
              <a:ext uri="{FF2B5EF4-FFF2-40B4-BE49-F238E27FC236}">
                <a16:creationId xmlns:a16="http://schemas.microsoft.com/office/drawing/2014/main" id="{FE52B681-4AA0-4EF3-86E2-DCC1C03BD4D2}"/>
              </a:ext>
            </a:extLst>
          </p:cNvPr>
          <p:cNvCxnSpPr>
            <a:cxnSpLocks/>
            <a:stCxn id="7" idx="3"/>
          </p:cNvCxnSpPr>
          <p:nvPr/>
        </p:nvCxnSpPr>
        <p:spPr>
          <a:xfrm>
            <a:off x="2103146" y="2605114"/>
            <a:ext cx="1056743" cy="2730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936527D3-BE70-4977-BEAC-D049705FCFB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7461" y="2897771"/>
            <a:ext cx="1505685" cy="374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2" name="直接箭头连接符 11">
            <a:extLst>
              <a:ext uri="{FF2B5EF4-FFF2-40B4-BE49-F238E27FC236}">
                <a16:creationId xmlns:a16="http://schemas.microsoft.com/office/drawing/2014/main" id="{6B1D5026-4506-4350-8FAA-C0200FEA522C}"/>
              </a:ext>
            </a:extLst>
          </p:cNvPr>
          <p:cNvCxnSpPr>
            <a:cxnSpLocks/>
          </p:cNvCxnSpPr>
          <p:nvPr/>
        </p:nvCxnSpPr>
        <p:spPr>
          <a:xfrm>
            <a:off x="2111143" y="3067723"/>
            <a:ext cx="1048746" cy="3376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图片 14">
            <a:extLst>
              <a:ext uri="{FF2B5EF4-FFF2-40B4-BE49-F238E27FC236}">
                <a16:creationId xmlns:a16="http://schemas.microsoft.com/office/drawing/2014/main" id="{99EBEDF6-770D-48A6-B65C-C69C1C64C74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13457" y="3341130"/>
            <a:ext cx="1505685" cy="338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7" name="直接箭头连接符 16">
            <a:extLst>
              <a:ext uri="{FF2B5EF4-FFF2-40B4-BE49-F238E27FC236}">
                <a16:creationId xmlns:a16="http://schemas.microsoft.com/office/drawing/2014/main" id="{CECFB9A0-3C00-4471-B437-7A05125225AA}"/>
              </a:ext>
            </a:extLst>
          </p:cNvPr>
          <p:cNvCxnSpPr>
            <a:cxnSpLocks/>
            <a:stCxn id="15" idx="3"/>
          </p:cNvCxnSpPr>
          <p:nvPr/>
        </p:nvCxnSpPr>
        <p:spPr>
          <a:xfrm>
            <a:off x="2119142" y="3510347"/>
            <a:ext cx="1040747" cy="243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图片 18">
            <a:extLst>
              <a:ext uri="{FF2B5EF4-FFF2-40B4-BE49-F238E27FC236}">
                <a16:creationId xmlns:a16="http://schemas.microsoft.com/office/drawing/2014/main" id="{BE8610AE-774E-466A-AFE1-75E16B1F3EE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7461" y="3748090"/>
            <a:ext cx="868102" cy="539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5" name="直接箭头连接符 24">
            <a:extLst>
              <a:ext uri="{FF2B5EF4-FFF2-40B4-BE49-F238E27FC236}">
                <a16:creationId xmlns:a16="http://schemas.microsoft.com/office/drawing/2014/main" id="{DD80C463-6DCE-42AB-ACCF-E8778A4B33F5}"/>
              </a:ext>
            </a:extLst>
          </p:cNvPr>
          <p:cNvCxnSpPr>
            <a:cxnSpLocks/>
            <a:stCxn id="19" idx="3"/>
          </p:cNvCxnSpPr>
          <p:nvPr/>
        </p:nvCxnSpPr>
        <p:spPr>
          <a:xfrm flipV="1">
            <a:off x="1465563" y="3892906"/>
            <a:ext cx="1694326" cy="12482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图片 26">
            <a:extLst>
              <a:ext uri="{FF2B5EF4-FFF2-40B4-BE49-F238E27FC236}">
                <a16:creationId xmlns:a16="http://schemas.microsoft.com/office/drawing/2014/main" id="{556D19E7-F17A-4D3A-BB7D-89682887905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12613" y="4359711"/>
            <a:ext cx="1108367" cy="485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8" name="直接箭头连接符 27">
            <a:extLst>
              <a:ext uri="{FF2B5EF4-FFF2-40B4-BE49-F238E27FC236}">
                <a16:creationId xmlns:a16="http://schemas.microsoft.com/office/drawing/2014/main" id="{5E3C9F2D-6553-4A80-9876-CC8B173E5F4F}"/>
              </a:ext>
            </a:extLst>
          </p:cNvPr>
          <p:cNvCxnSpPr>
            <a:cxnSpLocks/>
            <a:stCxn id="27" idx="3"/>
          </p:cNvCxnSpPr>
          <p:nvPr/>
        </p:nvCxnSpPr>
        <p:spPr>
          <a:xfrm flipV="1">
            <a:off x="1720980" y="4300515"/>
            <a:ext cx="1438909" cy="30190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1" name="图片 30">
            <a:extLst>
              <a:ext uri="{FF2B5EF4-FFF2-40B4-BE49-F238E27FC236}">
                <a16:creationId xmlns:a16="http://schemas.microsoft.com/office/drawing/2014/main" id="{2FD870DA-0E3A-44EA-966B-E8FBB0BFA37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1579" y="5269823"/>
            <a:ext cx="1226512" cy="1226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32" name="直接箭头连接符 31">
            <a:extLst>
              <a:ext uri="{FF2B5EF4-FFF2-40B4-BE49-F238E27FC236}">
                <a16:creationId xmlns:a16="http://schemas.microsoft.com/office/drawing/2014/main" id="{CA567B4E-B98B-4AFE-82CF-5142B34EE243}"/>
              </a:ext>
            </a:extLst>
          </p:cNvPr>
          <p:cNvCxnSpPr>
            <a:cxnSpLocks/>
          </p:cNvCxnSpPr>
          <p:nvPr/>
        </p:nvCxnSpPr>
        <p:spPr>
          <a:xfrm flipV="1">
            <a:off x="1717125" y="2684429"/>
            <a:ext cx="1442764" cy="298498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61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0A82EDC-2C72-46EB-B0A0-9917F25A8C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96502" y="988664"/>
            <a:ext cx="6495498" cy="5219597"/>
          </a:xfrm>
          <a:prstGeom prst="rect">
            <a:avLst/>
          </a:prstGeom>
        </p:spPr>
      </p:pic>
      <p:sp>
        <p:nvSpPr>
          <p:cNvPr id="3" name="矩形 2">
            <a:extLst>
              <a:ext uri="{FF2B5EF4-FFF2-40B4-BE49-F238E27FC236}">
                <a16:creationId xmlns:a16="http://schemas.microsoft.com/office/drawing/2014/main" id="{92539920-9782-45CD-9D02-6A11E6FFCFE9}"/>
              </a:ext>
            </a:extLst>
          </p:cNvPr>
          <p:cNvSpPr/>
          <p:nvPr/>
        </p:nvSpPr>
        <p:spPr>
          <a:xfrm>
            <a:off x="204544" y="280778"/>
            <a:ext cx="11635173" cy="707886"/>
          </a:xfrm>
          <a:prstGeom prst="rect">
            <a:avLst/>
          </a:prstGeom>
        </p:spPr>
        <p:txBody>
          <a:bodyPr wrap="none">
            <a:spAutoFit/>
          </a:bodyPr>
          <a:lstStyle/>
          <a:p>
            <a:r>
              <a:rPr lang="en-US" altLang="zh-CN" sz="4000" b="1" dirty="0">
                <a:latin typeface="微软雅黑" panose="020B0503020204020204" pitchFamily="34" charset="-122"/>
                <a:ea typeface="微软雅黑" panose="020B0503020204020204" pitchFamily="34" charset="-122"/>
              </a:rPr>
              <a:t>5. </a:t>
            </a:r>
            <a:r>
              <a:rPr lang="zh-CN" altLang="en-US" sz="4000" b="1" dirty="0">
                <a:latin typeface="微软雅黑" panose="020B0503020204020204" pitchFamily="34" charset="-122"/>
                <a:ea typeface="微软雅黑" panose="020B0503020204020204" pitchFamily="34" charset="-122"/>
              </a:rPr>
              <a:t>中国的锦江集团和印度独角兽</a:t>
            </a:r>
            <a:r>
              <a:rPr lang="en-US" altLang="zh-CN" sz="4000" b="1" dirty="0">
                <a:latin typeface="微软雅黑" panose="020B0503020204020204" pitchFamily="34" charset="-122"/>
                <a:ea typeface="微软雅黑" panose="020B0503020204020204" pitchFamily="34" charset="-122"/>
              </a:rPr>
              <a:t>OYO</a:t>
            </a:r>
            <a:r>
              <a:rPr lang="zh-CN" altLang="en-US" sz="4000" b="1" dirty="0">
                <a:latin typeface="微软雅黑" panose="020B0503020204020204" pitchFamily="34" charset="-122"/>
                <a:ea typeface="微软雅黑" panose="020B0503020204020204" pitchFamily="34" charset="-122"/>
              </a:rPr>
              <a:t>成长速度亮眼</a:t>
            </a:r>
            <a:endParaRPr lang="en-US" altLang="zh-CN" sz="4000" b="1"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5673FD2B-82D1-4654-95D3-8134617A7C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1920" y="4945868"/>
            <a:ext cx="4019248" cy="1063771"/>
          </a:xfrm>
          <a:prstGeom prst="rect">
            <a:avLst/>
          </a:prstGeom>
        </p:spPr>
      </p:pic>
      <p:pic>
        <p:nvPicPr>
          <p:cNvPr id="6" name="图片 5">
            <a:extLst>
              <a:ext uri="{FF2B5EF4-FFF2-40B4-BE49-F238E27FC236}">
                <a16:creationId xmlns:a16="http://schemas.microsoft.com/office/drawing/2014/main" id="{DCB2001C-918C-46C8-83E5-5DF5AD03757D}"/>
              </a:ext>
            </a:extLst>
          </p:cNvPr>
          <p:cNvPicPr>
            <a:picLocks noChangeAspect="1"/>
          </p:cNvPicPr>
          <p:nvPr/>
        </p:nvPicPr>
        <p:blipFill>
          <a:blip r:embed="rId5"/>
          <a:stretch>
            <a:fillRect/>
          </a:stretch>
        </p:blipFill>
        <p:spPr>
          <a:xfrm>
            <a:off x="327376" y="1189221"/>
            <a:ext cx="5334000" cy="3571875"/>
          </a:xfrm>
          <a:prstGeom prst="rect">
            <a:avLst/>
          </a:prstGeom>
        </p:spPr>
      </p:pic>
    </p:spTree>
    <p:extLst>
      <p:ext uri="{BB962C8B-B14F-4D97-AF65-F5344CB8AC3E}">
        <p14:creationId xmlns:p14="http://schemas.microsoft.com/office/powerpoint/2010/main" val="4195058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01F0AD39-53EA-4A69-938B-8A30DA6B3E86}"/>
              </a:ext>
            </a:extLst>
          </p:cNvPr>
          <p:cNvSpPr/>
          <p:nvPr/>
        </p:nvSpPr>
        <p:spPr>
          <a:xfrm>
            <a:off x="293140" y="5814007"/>
            <a:ext cx="11629802" cy="830997"/>
          </a:xfrm>
          <a:prstGeom prst="rect">
            <a:avLst/>
          </a:prstGeom>
          <a:solidFill>
            <a:srgbClr val="00B0F0"/>
          </a:solidFill>
          <a:effectLst>
            <a:softEdge rad="0"/>
          </a:effectLst>
        </p:spPr>
        <p:txBody>
          <a:bodyPr wrap="square">
            <a:spAutoFit/>
          </a:bodyPr>
          <a:lstStyle/>
          <a:p>
            <a:r>
              <a:rPr lang="zh-CN" altLang="en-US" sz="2400" b="1" dirty="0">
                <a:solidFill>
                  <a:schemeClr val="bg1"/>
                </a:solidFill>
                <a:latin typeface="华文楷体" panose="02010600040101010101" pitchFamily="2" charset="-122"/>
                <a:ea typeface="华文楷体" panose="02010600040101010101" pitchFamily="2" charset="-122"/>
              </a:rPr>
              <a:t>“洲际酒店集团在中国的前</a:t>
            </a:r>
            <a:r>
              <a:rPr lang="en-US" altLang="zh-CN" sz="2400" b="1" dirty="0">
                <a:solidFill>
                  <a:schemeClr val="bg1"/>
                </a:solidFill>
                <a:latin typeface="华文楷体" panose="02010600040101010101" pitchFamily="2" charset="-122"/>
                <a:ea typeface="华文楷体" panose="02010600040101010101" pitchFamily="2" charset="-122"/>
              </a:rPr>
              <a:t>30</a:t>
            </a:r>
            <a:r>
              <a:rPr lang="zh-CN" altLang="en-US" sz="2400" b="1" dirty="0">
                <a:solidFill>
                  <a:schemeClr val="bg1"/>
                </a:solidFill>
                <a:latin typeface="华文楷体" panose="02010600040101010101" pitchFamily="2" charset="-122"/>
                <a:ea typeface="华文楷体" panose="02010600040101010101" pitchFamily="2" charset="-122"/>
              </a:rPr>
              <a:t>年靠委托管理，后</a:t>
            </a:r>
            <a:r>
              <a:rPr lang="en-US" altLang="zh-CN" sz="2400" b="1" dirty="0">
                <a:solidFill>
                  <a:schemeClr val="bg1"/>
                </a:solidFill>
                <a:latin typeface="华文楷体" panose="02010600040101010101" pitchFamily="2" charset="-122"/>
                <a:ea typeface="华文楷体" panose="02010600040101010101" pitchFamily="2" charset="-122"/>
              </a:rPr>
              <a:t>30</a:t>
            </a:r>
            <a:r>
              <a:rPr lang="zh-CN" altLang="en-US" sz="2400" b="1" dirty="0">
                <a:solidFill>
                  <a:schemeClr val="bg1"/>
                </a:solidFill>
                <a:latin typeface="华文楷体" panose="02010600040101010101" pitchFamily="2" charset="-122"/>
                <a:ea typeface="华文楷体" panose="02010600040101010101" pitchFamily="2" charset="-122"/>
              </a:rPr>
              <a:t>年是要靠特许加盟。”   </a:t>
            </a:r>
            <a:endParaRPr lang="en-US" altLang="zh-CN" sz="2400" b="1" dirty="0">
              <a:solidFill>
                <a:schemeClr val="bg1"/>
              </a:solidFill>
              <a:latin typeface="华文楷体" panose="02010600040101010101" pitchFamily="2" charset="-122"/>
              <a:ea typeface="华文楷体" panose="02010600040101010101" pitchFamily="2" charset="-122"/>
            </a:endParaRPr>
          </a:p>
          <a:p>
            <a:r>
              <a:rPr lang="en-US" altLang="zh-CN" sz="2400" b="1" dirty="0">
                <a:solidFill>
                  <a:schemeClr val="bg1"/>
                </a:solidFill>
                <a:latin typeface="华文楷体" panose="02010600040101010101" pitchFamily="2" charset="-122"/>
                <a:ea typeface="华文楷体" panose="02010600040101010101" pitchFamily="2" charset="-122"/>
              </a:rPr>
              <a:t>                                                                                             - </a:t>
            </a:r>
            <a:r>
              <a:rPr lang="zh-CN" altLang="en-US" b="1" dirty="0">
                <a:solidFill>
                  <a:schemeClr val="bg1"/>
                </a:solidFill>
                <a:latin typeface="华文楷体" panose="02010600040101010101" pitchFamily="2" charset="-122"/>
                <a:ea typeface="华文楷体" panose="02010600040101010101" pitchFamily="2" charset="-122"/>
              </a:rPr>
              <a:t>洲际酒店集团 大中华区首席发展官 孙健</a:t>
            </a:r>
          </a:p>
        </p:txBody>
      </p:sp>
      <p:pic>
        <p:nvPicPr>
          <p:cNvPr id="6" name="图片 5">
            <a:extLst>
              <a:ext uri="{FF2B5EF4-FFF2-40B4-BE49-F238E27FC236}">
                <a16:creationId xmlns:a16="http://schemas.microsoft.com/office/drawing/2014/main" id="{246F2392-0EF1-44E5-B548-E623A3A0A1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3140" y="1061014"/>
            <a:ext cx="5531758" cy="4449725"/>
          </a:xfrm>
          <a:prstGeom prst="rect">
            <a:avLst/>
          </a:prstGeom>
        </p:spPr>
      </p:pic>
      <p:sp>
        <p:nvSpPr>
          <p:cNvPr id="2" name="矩形 1">
            <a:extLst>
              <a:ext uri="{FF2B5EF4-FFF2-40B4-BE49-F238E27FC236}">
                <a16:creationId xmlns:a16="http://schemas.microsoft.com/office/drawing/2014/main" id="{AFB4FEE7-5988-4573-8466-E8AFE7089B97}"/>
              </a:ext>
            </a:extLst>
          </p:cNvPr>
          <p:cNvSpPr/>
          <p:nvPr/>
        </p:nvSpPr>
        <p:spPr>
          <a:xfrm>
            <a:off x="248626" y="130857"/>
            <a:ext cx="11418510" cy="707886"/>
          </a:xfrm>
          <a:prstGeom prst="rect">
            <a:avLst/>
          </a:prstGeom>
        </p:spPr>
        <p:txBody>
          <a:bodyPr wrap="none">
            <a:spAutoFit/>
          </a:bodyPr>
          <a:lstStyle/>
          <a:p>
            <a:r>
              <a:rPr lang="en-US" altLang="zh-CN" sz="4000" b="1" dirty="0">
                <a:latin typeface="微软雅黑" panose="020B0503020204020204" pitchFamily="34" charset="-122"/>
                <a:ea typeface="微软雅黑" panose="020B0503020204020204" pitchFamily="34" charset="-122"/>
              </a:rPr>
              <a:t>6.</a:t>
            </a:r>
            <a:r>
              <a:rPr lang="zh-CN" altLang="en-US" sz="4000" b="1" dirty="0">
                <a:latin typeface="微软雅黑" panose="020B0503020204020204" pitchFamily="34" charset="-122"/>
                <a:ea typeface="微软雅黑" panose="020B0503020204020204" pitchFamily="34" charset="-122"/>
              </a:rPr>
              <a:t>风险共担、收益共享的特许加盟模式高速发展。</a:t>
            </a:r>
            <a:endParaRPr lang="en-US" altLang="zh-CN" sz="4000" b="1" dirty="0">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543F168F-BF07-4A0D-92A1-5072E59307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34080" y="1061014"/>
            <a:ext cx="5988862" cy="4449725"/>
          </a:xfrm>
          <a:prstGeom prst="rect">
            <a:avLst/>
          </a:prstGeom>
        </p:spPr>
      </p:pic>
    </p:spTree>
    <p:extLst>
      <p:ext uri="{BB962C8B-B14F-4D97-AF65-F5344CB8AC3E}">
        <p14:creationId xmlns:p14="http://schemas.microsoft.com/office/powerpoint/2010/main" val="4002890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aphicFrame>
        <p:nvGraphicFramePr>
          <p:cNvPr id="13" name="图表 12">
            <a:extLst>
              <a:ext uri="{FF2B5EF4-FFF2-40B4-BE49-F238E27FC236}">
                <a16:creationId xmlns:a16="http://schemas.microsoft.com/office/drawing/2014/main" id="{18204BB2-031B-49C9-B5BA-A927F2122321}"/>
              </a:ext>
            </a:extLst>
          </p:cNvPr>
          <p:cNvGraphicFramePr>
            <a:graphicFrameLocks/>
          </p:cNvGraphicFramePr>
          <p:nvPr>
            <p:extLst>
              <p:ext uri="{D42A27DB-BD31-4B8C-83A1-F6EECF244321}">
                <p14:modId xmlns:p14="http://schemas.microsoft.com/office/powerpoint/2010/main" val="1740032995"/>
              </p:ext>
            </p:extLst>
          </p:nvPr>
        </p:nvGraphicFramePr>
        <p:xfrm>
          <a:off x="972015" y="870522"/>
          <a:ext cx="10247970" cy="5731727"/>
        </p:xfrm>
        <a:graphic>
          <a:graphicData uri="http://schemas.openxmlformats.org/drawingml/2006/chart">
            <c:chart xmlns:c="http://schemas.openxmlformats.org/drawingml/2006/chart" xmlns:r="http://schemas.openxmlformats.org/officeDocument/2006/relationships" r:id="rId3"/>
          </a:graphicData>
        </a:graphic>
      </p:graphicFrame>
      <p:sp>
        <p:nvSpPr>
          <p:cNvPr id="14" name="矩形 13">
            <a:extLst>
              <a:ext uri="{FF2B5EF4-FFF2-40B4-BE49-F238E27FC236}">
                <a16:creationId xmlns:a16="http://schemas.microsoft.com/office/drawing/2014/main" id="{7D485E4B-42D8-4E70-93E8-E8C7A4FFE7BC}"/>
              </a:ext>
            </a:extLst>
          </p:cNvPr>
          <p:cNvSpPr/>
          <p:nvPr/>
        </p:nvSpPr>
        <p:spPr>
          <a:xfrm>
            <a:off x="816596" y="162636"/>
            <a:ext cx="10031913" cy="707886"/>
          </a:xfrm>
          <a:prstGeom prst="rect">
            <a:avLst/>
          </a:prstGeom>
        </p:spPr>
        <p:txBody>
          <a:bodyPr wrap="none">
            <a:spAutoFit/>
          </a:bodyPr>
          <a:lstStyle/>
          <a:p>
            <a:r>
              <a:rPr lang="en-US" altLang="zh-CN" sz="4000" b="1" dirty="0">
                <a:latin typeface="微软雅黑" panose="020B0503020204020204" pitchFamily="34" charset="-122"/>
                <a:ea typeface="微软雅黑" panose="020B0503020204020204" pitchFamily="34" charset="-122"/>
              </a:rPr>
              <a:t>7. </a:t>
            </a:r>
            <a:r>
              <a:rPr lang="zh-CN" altLang="en-US" sz="4000" b="1" dirty="0">
                <a:latin typeface="微软雅黑" panose="020B0503020204020204" pitchFamily="34" charset="-122"/>
                <a:ea typeface="微软雅黑" panose="020B0503020204020204" pitchFamily="34" charset="-122"/>
              </a:rPr>
              <a:t>国内酒店集团继续发力特许加盟经营模式</a:t>
            </a:r>
          </a:p>
        </p:txBody>
      </p:sp>
      <p:sp>
        <p:nvSpPr>
          <p:cNvPr id="2" name="矩形 1">
            <a:extLst>
              <a:ext uri="{FF2B5EF4-FFF2-40B4-BE49-F238E27FC236}">
                <a16:creationId xmlns:a16="http://schemas.microsoft.com/office/drawing/2014/main" id="{04435E31-75EB-4150-B882-63234F98A804}"/>
              </a:ext>
            </a:extLst>
          </p:cNvPr>
          <p:cNvSpPr/>
          <p:nvPr/>
        </p:nvSpPr>
        <p:spPr>
          <a:xfrm>
            <a:off x="6724891" y="5776261"/>
            <a:ext cx="2916820" cy="642306"/>
          </a:xfrm>
          <a:prstGeom prst="rect">
            <a:avLst/>
          </a:prstGeom>
          <a:solidFill>
            <a:schemeClr val="bg1">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53738248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1070</TotalTime>
  <Words>5012</Words>
  <Application>Microsoft Office PowerPoint</Application>
  <PresentationFormat>宽屏</PresentationFormat>
  <Paragraphs>372</Paragraphs>
  <Slides>25</Slides>
  <Notes>24</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25</vt:i4>
      </vt:variant>
    </vt:vector>
  </HeadingPairs>
  <TitlesOfParts>
    <vt:vector size="33" baseType="lpstr">
      <vt:lpstr>等线</vt:lpstr>
      <vt:lpstr>等线 Light</vt:lpstr>
      <vt:lpstr>华文楷体</vt:lpstr>
      <vt:lpstr>Microsoft YaHei</vt:lpstr>
      <vt:lpstr>Microsoft YaHei</vt:lpstr>
      <vt:lpstr>Arial</vt:lpstr>
      <vt:lpstr>Wingdings</vt:lpstr>
      <vt:lpstr>Office 主题​​</vt:lpstr>
      <vt:lpstr> 后流量/租金红利时代的 住宿业认知升级</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joseph.wang@traveldaily.cn</dc:creator>
  <cp:lastModifiedBy>Wesley</cp:lastModifiedBy>
  <cp:revision>249</cp:revision>
  <dcterms:created xsi:type="dcterms:W3CDTF">2019-08-21T07:12:34Z</dcterms:created>
  <dcterms:modified xsi:type="dcterms:W3CDTF">2019-08-28T02:33:12Z</dcterms:modified>
</cp:coreProperties>
</file>